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47"/>
  </p:notesMasterIdLst>
  <p:sldIdLst>
    <p:sldId id="256" r:id="rId2"/>
    <p:sldId id="288" r:id="rId3"/>
    <p:sldId id="265" r:id="rId4"/>
    <p:sldId id="266" r:id="rId5"/>
    <p:sldId id="267" r:id="rId6"/>
    <p:sldId id="257" r:id="rId7"/>
    <p:sldId id="268" r:id="rId8"/>
    <p:sldId id="259" r:id="rId9"/>
    <p:sldId id="258" r:id="rId10"/>
    <p:sldId id="260" r:id="rId11"/>
    <p:sldId id="270" r:id="rId12"/>
    <p:sldId id="269" r:id="rId13"/>
    <p:sldId id="261" r:id="rId14"/>
    <p:sldId id="271" r:id="rId15"/>
    <p:sldId id="272" r:id="rId16"/>
    <p:sldId id="275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305" r:id="rId27"/>
    <p:sldId id="306" r:id="rId28"/>
    <p:sldId id="285" r:id="rId29"/>
    <p:sldId id="307" r:id="rId30"/>
    <p:sldId id="283" r:id="rId31"/>
    <p:sldId id="286" r:id="rId32"/>
    <p:sldId id="287" r:id="rId33"/>
    <p:sldId id="276" r:id="rId34"/>
    <p:sldId id="289" r:id="rId35"/>
    <p:sldId id="290" r:id="rId36"/>
    <p:sldId id="291" r:id="rId37"/>
    <p:sldId id="292" r:id="rId38"/>
    <p:sldId id="263" r:id="rId39"/>
    <p:sldId id="293" r:id="rId40"/>
    <p:sldId id="301" r:id="rId41"/>
    <p:sldId id="303" r:id="rId42"/>
    <p:sldId id="304" r:id="rId43"/>
    <p:sldId id="302" r:id="rId44"/>
    <p:sldId id="297" r:id="rId45"/>
    <p:sldId id="29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98CDB-81E3-46DE-8B8D-5D14D13B8A93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D68B0-F255-462F-BE3C-97F17297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2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27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794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13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2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0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3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1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0F7CD09-B015-404F-936A-E1A1A532032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55EB4B9-326E-4D02-8093-060090B4669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11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0.png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6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890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900.png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930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03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060.pn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27.png"/><Relationship Id="rId5" Type="http://schemas.openxmlformats.org/officeDocument/2006/relationships/image" Target="../media/image1270.png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31.png"/><Relationship Id="rId5" Type="http://schemas.openxmlformats.org/officeDocument/2006/relationships/image" Target="../media/image1300.png"/><Relationship Id="rId4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6.png"/><Relationship Id="rId7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10.png"/><Relationship Id="rId5" Type="http://schemas.openxmlformats.org/officeDocument/2006/relationships/image" Target="../media/image9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png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D9C7-C5BE-EBFE-2BC9-7D5039BD6E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5400" dirty="0"/>
              <a:t>Quantum Algorithms for Quantum Field Theories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F5E95-70AC-5517-E7B3-C12730D3A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Stephen P. Jordan</a:t>
            </a:r>
          </a:p>
          <a:p>
            <a:r>
              <a:rPr lang="en-US" sz="1600" dirty="0"/>
              <a:t>Keith S. M. Lee</a:t>
            </a:r>
          </a:p>
          <a:p>
            <a:r>
              <a:rPr lang="en-US" sz="1600" dirty="0"/>
              <a:t>John </a:t>
            </a:r>
            <a:r>
              <a:rPr lang="en-US" sz="1600" dirty="0" err="1"/>
              <a:t>Preskill</a:t>
            </a:r>
            <a:endParaRPr lang="en-US" sz="1600" dirty="0"/>
          </a:p>
          <a:p>
            <a:endParaRPr lang="en-US" sz="1600" dirty="0"/>
          </a:p>
          <a:p>
            <a:r>
              <a:rPr lang="en-US" sz="1600"/>
              <a:t>24/</a:t>
            </a:r>
            <a:r>
              <a:rPr lang="en-US" sz="1600" dirty="0"/>
              <a:t>January/2023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AA412-F534-9CB2-69AB-8D1FD7F61E45}"/>
              </a:ext>
            </a:extLst>
          </p:cNvPr>
          <p:cNvSpPr txBox="1"/>
          <p:nvPr/>
        </p:nvSpPr>
        <p:spPr>
          <a:xfrm rot="16200000">
            <a:off x="11392485" y="6058484"/>
            <a:ext cx="132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1111.3633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4F758-C158-C14B-01E2-EAD99F19C671}"/>
              </a:ext>
            </a:extLst>
          </p:cNvPr>
          <p:cNvSpPr txBox="1"/>
          <p:nvPr/>
        </p:nvSpPr>
        <p:spPr>
          <a:xfrm rot="16200000">
            <a:off x="11432437" y="4771939"/>
            <a:ext cx="106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/>
              <a:t>21 Nov 2011</a:t>
            </a:r>
          </a:p>
        </p:txBody>
      </p:sp>
    </p:spTree>
    <p:extLst>
      <p:ext uri="{BB962C8B-B14F-4D97-AF65-F5344CB8AC3E}">
        <p14:creationId xmlns:p14="http://schemas.microsoft.com/office/powerpoint/2010/main" val="252018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"/>
    </mc:Choice>
    <mc:Fallback xmlns="">
      <p:transition spd="slow" advTm="9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E7BCC3-9E36-45FC-34CE-502799D63F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Introduction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-lattice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E7BCC3-9E36-45FC-34CE-502799D63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B950028-4863-E2F9-31DB-0FF4BA078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t="8141" r="59588" b="20830"/>
          <a:stretch/>
        </p:blipFill>
        <p:spPr>
          <a:xfrm>
            <a:off x="7590408" y="2084832"/>
            <a:ext cx="3231472" cy="3950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D640874-E11F-2ECC-4FBD-81F83C05B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965" y="2063346"/>
                <a:ext cx="5329325" cy="45061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lattice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With periodic boundary condition.</a:t>
                </a:r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×…×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</m:lim>
                    </m:limLow>
                  </m:oMath>
                </a14:m>
                <a:r>
                  <a:rPr lang="en-US" dirty="0"/>
                  <a:t> Lattice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sites.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dirty="0"/>
                  <a:t>unit vectors along the j-</a:t>
                </a:r>
                <a:r>
                  <a:rPr lang="en-US" dirty="0" err="1"/>
                  <a:t>th</a:t>
                </a:r>
                <a:r>
                  <a:rPr lang="en-US" dirty="0"/>
                  <a:t> direction.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D640874-E11F-2ECC-4FBD-81F83C05B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965" y="2063346"/>
                <a:ext cx="5329325" cy="4506129"/>
              </a:xfrm>
              <a:blipFill>
                <a:blip r:embed="rId4"/>
                <a:stretch>
                  <a:fillRect l="-686" t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"/>
    </mc:Choice>
    <mc:Fallback xmlns="">
      <p:transition spd="slow" advTm="96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0EAC1F-766A-9C02-A4A0-105CB2D2A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Introduction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-lattice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0EAC1F-766A-9C02-A4A0-105CB2D2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6DA2332-AA5C-DCA5-4AEE-FD052E895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965" y="2063347"/>
                <a:ext cx="6694235" cy="9998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 scalar field: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amplitude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Conjugate momentum: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6DA2332-AA5C-DCA5-4AEE-FD052E895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965" y="2063347"/>
                <a:ext cx="6694235" cy="999894"/>
              </a:xfrm>
              <a:blipFill>
                <a:blip r:embed="rId4"/>
                <a:stretch>
                  <a:fillRect l="-546" t="-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0E5C3-D1F4-E02D-3998-6986EBF66E69}"/>
                  </a:ext>
                </a:extLst>
              </p:cNvPr>
              <p:cNvSpPr txBox="1"/>
              <p:nvPr/>
            </p:nvSpPr>
            <p:spPr>
              <a:xfrm>
                <a:off x="1530752" y="4010433"/>
                <a:ext cx="3070841" cy="5872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dirty="0"/>
                  <a:t>= 0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0E5C3-D1F4-E02D-3998-6986EBF66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752" y="4010433"/>
                <a:ext cx="3070841" cy="587212"/>
              </a:xfrm>
              <a:prstGeom prst="rect">
                <a:avLst/>
              </a:prstGeom>
              <a:blipFill>
                <a:blip r:embed="rId5"/>
                <a:stretch>
                  <a:fillRect l="-794" t="-20833" r="-1984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F354B29-0641-3254-7313-39DE30B55F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8" t="8141" r="59588" b="20830"/>
          <a:stretch/>
        </p:blipFill>
        <p:spPr>
          <a:xfrm>
            <a:off x="7590408" y="2084832"/>
            <a:ext cx="3231472" cy="3950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BB8332-38BF-C5B8-1E6F-016DC5B39BC5}"/>
              </a:ext>
            </a:extLst>
          </p:cNvPr>
          <p:cNvSpPr txBox="1"/>
          <p:nvPr/>
        </p:nvSpPr>
        <p:spPr>
          <a:xfrm>
            <a:off x="570655" y="3429000"/>
            <a:ext cx="6094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Canonical quantization : Remember QHO.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0EBF6-E7B2-E47C-717B-AA2FD3F3DE05}"/>
              </a:ext>
            </a:extLst>
          </p:cNvPr>
          <p:cNvSpPr txBox="1"/>
          <p:nvPr/>
        </p:nvSpPr>
        <p:spPr>
          <a:xfrm>
            <a:off x="620965" y="5192006"/>
            <a:ext cx="6094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Now we define Hamiltonian.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92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5"/>
    </mc:Choice>
    <mc:Fallback xmlns="">
      <p:transition spd="slow" advTm="20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9AFE2C-725E-AE56-CB08-A4CC81BF14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Introduction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-lattice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9AFE2C-725E-AE56-CB08-A4CC81BF1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68B3B-DF28-4684-855F-F6C23D7AD0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5" t="11972" r="49029" b="34398"/>
          <a:stretch/>
        </p:blipFill>
        <p:spPr>
          <a:xfrm>
            <a:off x="8575827" y="2201663"/>
            <a:ext cx="3107185" cy="2982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C78262-5582-8DD6-A794-65BFDB0E1F55}"/>
                  </a:ext>
                </a:extLst>
              </p:cNvPr>
              <p:cNvSpPr txBox="1"/>
              <p:nvPr/>
            </p:nvSpPr>
            <p:spPr>
              <a:xfrm>
                <a:off x="733406" y="2512380"/>
                <a:ext cx="6280565" cy="710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C78262-5582-8DD6-A794-65BFDB0E1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6" y="2512380"/>
                <a:ext cx="6280565" cy="7103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F827E0C-8206-CA50-2E27-F0CE71518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5828" y="4520777"/>
                <a:ext cx="7537614" cy="13275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discretized derivative operator: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fa-IR" dirty="0"/>
                  <a:t> </a:t>
                </a:r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F827E0C-8206-CA50-2E27-F0CE71518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828" y="4520777"/>
                <a:ext cx="7537614" cy="1327566"/>
              </a:xfrm>
              <a:blipFill>
                <a:blip r:embed="rId6"/>
                <a:stretch>
                  <a:fillRect l="-485" t="-5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60E523-F9C4-C776-9A01-A7AA27477BAC}"/>
                  </a:ext>
                </a:extLst>
              </p:cNvPr>
              <p:cNvSpPr txBox="1"/>
              <p:nvPr/>
            </p:nvSpPr>
            <p:spPr>
              <a:xfrm>
                <a:off x="733406" y="3572892"/>
                <a:ext cx="7422459" cy="908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This is discretized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].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60E523-F9C4-C776-9A01-A7AA27477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6" y="3572892"/>
                <a:ext cx="7422459" cy="908967"/>
              </a:xfrm>
              <a:prstGeom prst="rect">
                <a:avLst/>
              </a:prstGeom>
              <a:blipFill>
                <a:blip r:embed="rId7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25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65"/>
    </mc:Choice>
    <mc:Fallback xmlns="">
      <p:transition spd="slow" advTm="51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83C4-3DF5-B52A-77A8-9FC30884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vacuum state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83D51C-190F-BE76-7CB7-BE8828372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18" y="1953088"/>
            <a:ext cx="2068703" cy="430888"/>
          </a:xfrm>
        </p:spPr>
        <p:txBody>
          <a:bodyPr>
            <a:normAutofit/>
          </a:bodyPr>
          <a:lstStyle/>
          <a:p>
            <a:r>
              <a:rPr lang="en-US" dirty="0"/>
              <a:t>What is vacuum? </a:t>
            </a:r>
          </a:p>
          <a:p>
            <a:endParaRPr lang="en-US" dirty="0"/>
          </a:p>
          <a:p>
            <a:endParaRPr lang="en-US" b="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3" name="Picture 2" descr="pink panther vaccuum - YouTube">
            <a:extLst>
              <a:ext uri="{FF2B5EF4-FFF2-40B4-BE49-F238E27FC236}">
                <a16:creationId xmlns:a16="http://schemas.microsoft.com/office/drawing/2014/main" id="{6A459848-3918-E424-0AC9-CAFD27F9E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4" b="11357"/>
          <a:stretch/>
        </p:blipFill>
        <p:spPr bwMode="auto">
          <a:xfrm>
            <a:off x="6362010" y="2104203"/>
            <a:ext cx="5442241" cy="31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92173-D8EF-BCF8-5DF4-A9979D7FCE79}"/>
              </a:ext>
            </a:extLst>
          </p:cNvPr>
          <p:cNvSpPr txBox="1"/>
          <p:nvPr/>
        </p:nvSpPr>
        <p:spPr>
          <a:xfrm>
            <a:off x="745518" y="2667740"/>
            <a:ext cx="64782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Quantum harmonic oscillator </a:t>
            </a:r>
            <a:r>
              <a:rPr lang="en-US" sz="2200" dirty="0">
                <a:sym typeface="Wingdings" panose="05000000000000000000" pitchFamily="2" charset="2"/>
              </a:rPr>
              <a:t> vacuum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3CB348-5D86-0A93-4E01-23678C219ABD}"/>
                  </a:ext>
                </a:extLst>
              </p:cNvPr>
              <p:cNvSpPr txBox="1"/>
              <p:nvPr/>
            </p:nvSpPr>
            <p:spPr>
              <a:xfrm>
                <a:off x="745518" y="3455916"/>
                <a:ext cx="609447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ym typeface="Wingdings" panose="05000000000000000000" pitchFamily="2" charset="2"/>
                  </a:rPr>
                  <a:t>Several D.O.Fs 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⊗</m:t>
                    </m:r>
                  </m:oMath>
                </a14:m>
                <a:endParaRPr lang="en-US" sz="2200" b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3CB348-5D86-0A93-4E01-23678C21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8" y="3455916"/>
                <a:ext cx="6094476" cy="430887"/>
              </a:xfrm>
              <a:prstGeom prst="rect">
                <a:avLst/>
              </a:prstGeom>
              <a:blipFill>
                <a:blip r:embed="rId4"/>
                <a:stretch>
                  <a:fillRect l="-130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1E4F29-D381-256C-A9FD-340EA3BC4E1C}"/>
                  </a:ext>
                </a:extLst>
              </p:cNvPr>
              <p:cNvSpPr txBox="1"/>
              <p:nvPr/>
            </p:nvSpPr>
            <p:spPr>
              <a:xfrm>
                <a:off x="725840" y="4405138"/>
                <a:ext cx="36645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𝑣𝑎𝑐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&gt; ∝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⊗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Ω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0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&gt;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1E4F29-D381-256C-A9FD-340EA3BC4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40" y="4405138"/>
                <a:ext cx="3664577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D72AF3-B710-7F59-12DC-F118CD045D13}"/>
              </a:ext>
            </a:extLst>
          </p:cNvPr>
          <p:cNvSpPr txBox="1">
            <a:spLocks/>
          </p:cNvSpPr>
          <p:nvPr/>
        </p:nvSpPr>
        <p:spPr>
          <a:xfrm>
            <a:off x="2814221" y="1998290"/>
            <a:ext cx="3826276" cy="312161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Ask Danial and Mohammad-Hassan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2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57"/>
    </mc:Choice>
    <mc:Fallback xmlns="">
      <p:transition spd="slow" advTm="73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3C2743-FE20-B9CF-A17F-247F4FBF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Preparing vacuum state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5B4AC4-8D97-5D67-FCBF-B8F769F8A5CE}"/>
              </a:ext>
            </a:extLst>
          </p:cNvPr>
          <p:cNvSpPr txBox="1">
            <a:spLocks/>
          </p:cNvSpPr>
          <p:nvPr/>
        </p:nvSpPr>
        <p:spPr>
          <a:xfrm>
            <a:off x="736374" y="1953087"/>
            <a:ext cx="4594578" cy="44338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Ground state of harmonic oscillator.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B724C-3315-3689-5A48-A6FB90717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37" y="3260057"/>
            <a:ext cx="7093231" cy="334303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F73CEF-2AE2-FB46-9A6C-EB6CB6F215E9}"/>
                  </a:ext>
                </a:extLst>
              </p:cNvPr>
              <p:cNvSpPr txBox="1"/>
              <p:nvPr/>
            </p:nvSpPr>
            <p:spPr>
              <a:xfrm>
                <a:off x="736374" y="2951562"/>
                <a:ext cx="3707610" cy="477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Hermite polynomials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F73CEF-2AE2-FB46-9A6C-EB6CB6F21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74" y="2951562"/>
                <a:ext cx="3707610" cy="477438"/>
              </a:xfrm>
              <a:prstGeom prst="rect">
                <a:avLst/>
              </a:prstGeom>
              <a:blipFill>
                <a:blip r:embed="rId4"/>
                <a:stretch>
                  <a:fillRect l="-2138" b="-25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B34BCF-04A6-3149-083C-C76CCA7CD09C}"/>
              </a:ext>
            </a:extLst>
          </p:cNvPr>
          <p:cNvSpPr txBox="1"/>
          <p:nvPr/>
        </p:nvSpPr>
        <p:spPr>
          <a:xfrm>
            <a:off x="736374" y="4045410"/>
            <a:ext cx="29878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For each lattice site.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66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0"/>
    </mc:Choice>
    <mc:Fallback xmlns="">
      <p:transition spd="slow" advTm="16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5965-C8B5-3AF4-0B67-4B8F3C76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look at ground</a:t>
            </a:r>
            <a:br>
              <a:rPr lang="en-US" dirty="0"/>
            </a:br>
            <a:r>
              <a:rPr lang="en-US" dirty="0"/>
              <a:t> state?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79DCE-CFA8-520E-4086-4E8461E89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12945" r="16676" b="20259"/>
          <a:stretch/>
        </p:blipFill>
        <p:spPr>
          <a:xfrm>
            <a:off x="6418555" y="965734"/>
            <a:ext cx="5566300" cy="5577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48EC0-5D92-B8C9-522D-7931164D43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0" t="10204" r="19314" b="17304"/>
          <a:stretch/>
        </p:blipFill>
        <p:spPr>
          <a:xfrm>
            <a:off x="428259" y="1928080"/>
            <a:ext cx="4818443" cy="478427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8EB36CD-88D7-4705-BF78-822F082AA965}"/>
              </a:ext>
            </a:extLst>
          </p:cNvPr>
          <p:cNvSpPr/>
          <p:nvPr/>
        </p:nvSpPr>
        <p:spPr>
          <a:xfrm>
            <a:off x="5317724" y="3577701"/>
            <a:ext cx="1003177" cy="461639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73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"/>
    </mc:Choice>
    <mc:Fallback xmlns="">
      <p:transition spd="slow" advTm="1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391D-AE34-2479-9CF9-ACD8A9FA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Ground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5C62-4334-5D1B-475B-1923A6B2703B}"/>
              </a:ext>
            </a:extLst>
          </p:cNvPr>
          <p:cNvSpPr txBox="1">
            <a:spLocks/>
          </p:cNvSpPr>
          <p:nvPr/>
        </p:nvSpPr>
        <p:spPr>
          <a:xfrm>
            <a:off x="1024127" y="1990042"/>
            <a:ext cx="8696921" cy="4660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Kitaev</a:t>
            </a:r>
            <a:r>
              <a:rPr lang="en-US" dirty="0"/>
              <a:t>-Webb Algorithm for Gaussian functions.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A4D4E37-87D7-FD75-F9C0-CCB758E6B3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127" y="2584844"/>
                <a:ext cx="8696921" cy="4037897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arenR"/>
                </a:pPr>
                <a:r>
                  <a:rPr lang="en-US" sz="3200" dirty="0"/>
                  <a:t>Introduction</a:t>
                </a: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 sz="3200" dirty="0"/>
                  <a:t>1-dimensional case:</a:t>
                </a:r>
              </a:p>
              <a:p>
                <a:pPr marL="630936" lvl="1" indent="-457200">
                  <a:buFont typeface="+mj-lt"/>
                  <a:buAutoNum type="arabicPeriod"/>
                </a:pPr>
                <a:r>
                  <a:rPr lang="en-US" sz="2400" dirty="0"/>
                  <a:t>Introduction  to the problem.</a:t>
                </a:r>
              </a:p>
              <a:p>
                <a:pPr marL="630936" lvl="1" indent="-457200">
                  <a:buFont typeface="+mj-lt"/>
                  <a:buAutoNum type="arabicPeriod"/>
                </a:pPr>
                <a:r>
                  <a:rPr lang="en-US" sz="2400" dirty="0"/>
                  <a:t>Preparing multi-qubit wave-function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.</a:t>
                </a:r>
              </a:p>
              <a:p>
                <a:pPr marL="630936" lvl="1" indent="-457200">
                  <a:buFont typeface="+mj-lt"/>
                  <a:buAutoNum type="arabicPeriod"/>
                </a:pPr>
                <a:r>
                  <a:rPr lang="en-US" sz="2400" dirty="0"/>
                  <a:t>Recursive relation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.</a:t>
                </a:r>
              </a:p>
              <a:p>
                <a:pPr marL="630936" lvl="1" indent="-457200">
                  <a:buFont typeface="+mj-lt"/>
                  <a:buAutoNum type="arabicPeriod"/>
                </a:pPr>
                <a:r>
                  <a:rPr lang="en-US" sz="2400" dirty="0"/>
                  <a:t>Explaining algorithm.</a:t>
                </a:r>
              </a:p>
              <a:p>
                <a:pPr marL="630936" lvl="1" indent="-457200">
                  <a:buFont typeface="+mj-lt"/>
                  <a:buAutoNum type="arabicPeriod"/>
                </a:pPr>
                <a:r>
                  <a:rPr lang="en-US" sz="2400" dirty="0"/>
                  <a:t>The circuit for this algorithm.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A4D4E37-87D7-FD75-F9C0-CCB758E6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2584844"/>
                <a:ext cx="8696921" cy="4037897"/>
              </a:xfrm>
              <a:prstGeom prst="rect">
                <a:avLst/>
              </a:prstGeom>
              <a:blipFill>
                <a:blip r:embed="rId2"/>
                <a:stretch>
                  <a:fillRect l="-2032" t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Alexei Y. Kitaev – IQIM">
            <a:extLst>
              <a:ext uri="{FF2B5EF4-FFF2-40B4-BE49-F238E27FC236}">
                <a16:creationId xmlns:a16="http://schemas.microsoft.com/office/drawing/2014/main" id="{F6875061-BAB8-1238-A059-FC9A111F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30" y="2650012"/>
            <a:ext cx="2253078" cy="23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known Person Icon Png Download - Free Transparent PNG Download - PNGkey">
            <a:extLst>
              <a:ext uri="{FF2B5EF4-FFF2-40B4-BE49-F238E27FC236}">
                <a16:creationId xmlns:a16="http://schemas.microsoft.com/office/drawing/2014/main" id="{7B6621BF-9F46-6BEA-5E2E-82A19C68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484" y="2650011"/>
            <a:ext cx="2143465" cy="235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B6E1F8-2E3B-164C-8CA5-D26F62F2F468}"/>
              </a:ext>
            </a:extLst>
          </p:cNvPr>
          <p:cNvSpPr txBox="1"/>
          <p:nvPr/>
        </p:nvSpPr>
        <p:spPr>
          <a:xfrm>
            <a:off x="7447243" y="5002594"/>
            <a:ext cx="4738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666666"/>
                </a:solidFill>
                <a:effectLst/>
                <a:latin typeface="-apple-system"/>
              </a:rPr>
              <a:t>Guess who is who?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16"/>
    </mc:Choice>
    <mc:Fallback xmlns="">
      <p:transition spd="slow" advTm="550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30EAD-CC73-4F02-5D88-D74EFCD20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94"/>
          <a:stretch/>
        </p:blipFill>
        <p:spPr>
          <a:xfrm>
            <a:off x="-1" y="0"/>
            <a:ext cx="12187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2"/>
    </mc:Choice>
    <mc:Fallback xmlns="">
      <p:transition spd="slow" advTm="1614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C415-5817-28D0-088B-995E3FB6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19189" cy="1499616"/>
          </a:xfrm>
        </p:spPr>
        <p:txBody>
          <a:bodyPr/>
          <a:lstStyle/>
          <a:p>
            <a:r>
              <a:rPr lang="en-US" sz="5400" dirty="0"/>
              <a:t>1-dimensional gaussian wave-functions:</a:t>
            </a:r>
            <a:br>
              <a:rPr lang="en-US" sz="5400" dirty="0"/>
            </a:br>
            <a:r>
              <a:rPr lang="en-US" sz="3200" dirty="0"/>
              <a:t>Introduction to the problem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F993C1-ED58-6A38-AFFC-0BC02CDE2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38" y="2362213"/>
            <a:ext cx="2999194" cy="88031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9C5290-B6C2-58B4-095E-AF1BD31E61C1}"/>
              </a:ext>
            </a:extLst>
          </p:cNvPr>
          <p:cNvSpPr txBox="1">
            <a:spLocks/>
          </p:cNvSpPr>
          <p:nvPr/>
        </p:nvSpPr>
        <p:spPr>
          <a:xfrm>
            <a:off x="452289" y="1917576"/>
            <a:ext cx="7537614" cy="447434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3C37E1-CCE9-276B-7E4B-2823DB333421}"/>
              </a:ext>
            </a:extLst>
          </p:cNvPr>
          <p:cNvSpPr txBox="1">
            <a:spLocks/>
          </p:cNvSpPr>
          <p:nvPr/>
        </p:nvSpPr>
        <p:spPr>
          <a:xfrm>
            <a:off x="931414" y="1962673"/>
            <a:ext cx="4459391" cy="48987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Gaussian normalized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21BDD7-39A9-751D-D4F2-DAC4CEA2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71" y="3910873"/>
            <a:ext cx="3596385" cy="880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D3C453F-9204-CFD6-4E29-96F41335FE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025" y="3390822"/>
                <a:ext cx="3781812" cy="519344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Let’s Discretize: (integer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D3C453F-9204-CFD6-4E29-96F41335F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25" y="3390822"/>
                <a:ext cx="3781812" cy="519344"/>
              </a:xfrm>
              <a:prstGeom prst="rect">
                <a:avLst/>
              </a:prstGeom>
              <a:blipFill>
                <a:blip r:embed="rId6"/>
                <a:stretch>
                  <a:fillRect l="-968" t="-14118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6B592FDF-4E6F-C949-3688-69F917D8C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566" y="5613208"/>
            <a:ext cx="2961507" cy="853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3717610-E580-D6E9-44CD-90978E4192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1414" y="5100390"/>
                <a:ext cx="4260938" cy="519344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 Serves as normalization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3717610-E580-D6E9-44CD-90978E419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14" y="5100390"/>
                <a:ext cx="4260938" cy="519344"/>
              </a:xfrm>
              <a:prstGeom prst="rect">
                <a:avLst/>
              </a:prstGeom>
              <a:blipFill>
                <a:blip r:embed="rId8"/>
                <a:stretch>
                  <a:fillRect l="-3004" t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BBCCB0A-56B2-A629-135E-A7A88C0DB3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4" t="8156" r="18850" b="19013"/>
          <a:stretch/>
        </p:blipFill>
        <p:spPr>
          <a:xfrm>
            <a:off x="4867910" y="2699304"/>
            <a:ext cx="6916831" cy="3154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743DC-1B1F-AF81-3C4A-18790A68DA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4" t="8155" r="18850" b="19013"/>
          <a:stretch/>
        </p:blipFill>
        <p:spPr>
          <a:xfrm>
            <a:off x="4867914" y="2696560"/>
            <a:ext cx="6916827" cy="3154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474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"/>
    </mc:Choice>
    <mc:Fallback xmlns="">
      <p:transition spd="slow" advTm="4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4656-7542-4D5D-D348-E06D7A44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1-dimensional gaussian wave-functions:</a:t>
            </a:r>
            <a:br>
              <a:rPr lang="en-US" dirty="0"/>
            </a:br>
            <a:r>
              <a:rPr lang="en-US" sz="3200" dirty="0"/>
              <a:t>How to cut gaussian function?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BA1F92-077F-95A2-89DB-24C194C686A5}"/>
              </a:ext>
            </a:extLst>
          </p:cNvPr>
          <p:cNvSpPr txBox="1">
            <a:spLocks/>
          </p:cNvSpPr>
          <p:nvPr/>
        </p:nvSpPr>
        <p:spPr>
          <a:xfrm>
            <a:off x="792257" y="2815666"/>
            <a:ext cx="2198467" cy="4660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Seems Good?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6065B-E35C-58E3-3EAD-55EC025D4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74" y="2223081"/>
            <a:ext cx="7323455" cy="336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7A1AE-4AA5-14D0-C134-B6E843B6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07" y="2214203"/>
            <a:ext cx="7300593" cy="337595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2502D6-2B2E-1FE6-2C68-97DDF9F869FE}"/>
              </a:ext>
            </a:extLst>
          </p:cNvPr>
          <p:cNvSpPr txBox="1">
            <a:spLocks/>
          </p:cNvSpPr>
          <p:nvPr/>
        </p:nvSpPr>
        <p:spPr>
          <a:xfrm>
            <a:off x="818890" y="2149206"/>
            <a:ext cx="2198467" cy="4660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 cut-off?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7113E2-E6A6-4A59-8E68-282EC192994E}"/>
              </a:ext>
            </a:extLst>
          </p:cNvPr>
          <p:cNvSpPr txBox="1">
            <a:spLocks/>
          </p:cNvSpPr>
          <p:nvPr/>
        </p:nvSpPr>
        <p:spPr>
          <a:xfrm>
            <a:off x="887440" y="3810043"/>
            <a:ext cx="2787915" cy="175569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Normalization</a:t>
            </a:r>
          </a:p>
          <a:p>
            <a:r>
              <a:rPr lang="en-US" dirty="0"/>
              <a:t>2.Not suitable for algorithm </a:t>
            </a:r>
            <a:r>
              <a:rPr lang="en-US" dirty="0">
                <a:solidFill>
                  <a:srgbClr val="FF0000"/>
                </a:solidFill>
              </a:rPr>
              <a:t>(?)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1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95"/>
    </mc:Choice>
    <mc:Fallback xmlns="">
      <p:transition spd="slow" advTm="60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F06AA6-1113-D5AE-F96F-452E6981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26" y="1808816"/>
            <a:ext cx="4726471" cy="4684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FB2DD5-E60A-DE48-AB5F-5FA9ADE29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781" y="1782182"/>
            <a:ext cx="4726471" cy="4701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0084D-3ABC-D290-0640-2E0BFE7B4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73" y="1775268"/>
            <a:ext cx="4726471" cy="472647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497FA83-B0F2-AB6C-300B-0239F8E8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mermin’s</a:t>
            </a:r>
            <a:r>
              <a:rPr lang="en-US" dirty="0"/>
              <a:t> advice …</a:t>
            </a:r>
          </a:p>
        </p:txBody>
      </p:sp>
      <p:pic>
        <p:nvPicPr>
          <p:cNvPr id="1026" name="Picture 2" descr="Wine Glass Images - Free Download on Freepik">
            <a:extLst>
              <a:ext uri="{FF2B5EF4-FFF2-40B4-BE49-F238E27FC236}">
                <a16:creationId xmlns:a16="http://schemas.microsoft.com/office/drawing/2014/main" id="{F4E4652A-998E-1D9B-645E-32318D0D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95" y="1775268"/>
            <a:ext cx="2842904" cy="421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276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46"/>
    </mc:Choice>
    <mc:Fallback xmlns="">
      <p:transition spd="slow" advTm="59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949D-1395-7C3A-C8F4-79CCC8FB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1-dimensional gaussian wave-functions:</a:t>
            </a:r>
            <a:br>
              <a:rPr lang="en-US" dirty="0"/>
            </a:br>
            <a:r>
              <a:rPr lang="en-US" sz="3200" dirty="0"/>
              <a:t>periodic cut-off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4EF7C-F393-468D-ECC5-89F8E71C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78" y="2179838"/>
            <a:ext cx="7300593" cy="3368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827906-3B05-A5AC-47C4-B4D0CB09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78" y="2153204"/>
            <a:ext cx="7300593" cy="3375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FE3CB2-3961-8FED-18DE-451B97D0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22" y="2179838"/>
            <a:ext cx="7300593" cy="3337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F63E9F-A3F4-7B4A-EDA3-A53BD7AB3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38" y="2949576"/>
            <a:ext cx="3696890" cy="958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39972A7-3951-26B9-ABA2-BF9112DF2A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938" y="2135138"/>
                <a:ext cx="2198467" cy="466078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39972A7-3951-26B9-ABA2-BF9112DF2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38" y="2135138"/>
                <a:ext cx="2198467" cy="466078"/>
              </a:xfrm>
              <a:prstGeom prst="rect">
                <a:avLst/>
              </a:prstGeom>
              <a:blipFill>
                <a:blip r:embed="rId7"/>
                <a:stretch>
                  <a:fillRect l="-1667" t="-10390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8E8434A-A15C-A8B8-2DD7-6403A03321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916" y="2165854"/>
            <a:ext cx="7323455" cy="3391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655EE4C-9F37-DB9C-6680-BDF6AF68E7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938" y="4023832"/>
                <a:ext cx="2198467" cy="1320525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It’s periodic: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655EE4C-9F37-DB9C-6680-BDF6AF68E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38" y="4023832"/>
                <a:ext cx="2198467" cy="1320525"/>
              </a:xfrm>
              <a:prstGeom prst="rect">
                <a:avLst/>
              </a:prstGeom>
              <a:blipFill>
                <a:blip r:embed="rId9"/>
                <a:stretch>
                  <a:fillRect l="-5833" t="-5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35D4408B-1E6B-5AAB-3AFE-75AD16EA18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5248" y="5865799"/>
            <a:ext cx="3217706" cy="6592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1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1"/>
    </mc:Choice>
    <mc:Fallback xmlns="">
      <p:transition spd="slow" advTm="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0FB9-E0A4-75B7-6515-E50A36AB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1-dimensional gaussian wave-functions:</a:t>
            </a:r>
            <a:br>
              <a:rPr lang="en-US" dirty="0"/>
            </a:br>
            <a:r>
              <a:rPr lang="en-US" sz="3200" dirty="0"/>
              <a:t>More demonstrations of periodic cut-off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FD56-4B27-5650-E82D-570AFC33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787" y="1957898"/>
            <a:ext cx="8519898" cy="3368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D1CF61-982F-421C-D5B5-F6D72FF49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529" y="1966776"/>
            <a:ext cx="8512278" cy="33911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9CA5F8-3859-E8E4-4659-294FABCCEDF3}"/>
              </a:ext>
            </a:extLst>
          </p:cNvPr>
          <p:cNvSpPr txBox="1">
            <a:spLocks/>
          </p:cNvSpPr>
          <p:nvPr/>
        </p:nvSpPr>
        <p:spPr>
          <a:xfrm>
            <a:off x="489405" y="2084832"/>
            <a:ext cx="2952245" cy="216165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Increase k:</a:t>
            </a:r>
          </a:p>
          <a:p>
            <a:r>
              <a:rPr lang="en-US" dirty="0"/>
              <a:t>Better approximation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6B2EF-ADE0-3A36-098E-E8622C860E02}"/>
              </a:ext>
            </a:extLst>
          </p:cNvPr>
          <p:cNvSpPr txBox="1">
            <a:spLocks/>
          </p:cNvSpPr>
          <p:nvPr/>
        </p:nvSpPr>
        <p:spPr>
          <a:xfrm>
            <a:off x="480526" y="4030521"/>
            <a:ext cx="2679924" cy="158016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careful!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6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2"/>
    </mc:Choice>
    <mc:Fallback xmlns="">
      <p:transition spd="slow" advTm="18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FA5D-F880-12FD-E842-D38BBFA0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1-dimensional gaussian wave-functions:</a:t>
            </a:r>
            <a:br>
              <a:rPr lang="en-US" dirty="0"/>
            </a:br>
            <a:r>
              <a:rPr lang="en-US" sz="3200" dirty="0"/>
              <a:t>Domain of validity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B96AA-A3CB-2340-CA64-152462C2187D}"/>
              </a:ext>
            </a:extLst>
          </p:cNvPr>
          <p:cNvSpPr txBox="1"/>
          <p:nvPr/>
        </p:nvSpPr>
        <p:spPr>
          <a:xfrm>
            <a:off x="863353" y="190016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Some Considerations: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9C71D-846D-923F-A66A-CF815F5E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09" y="3066170"/>
            <a:ext cx="5017614" cy="3499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4CA2C-A631-70FD-DD81-F062BB1A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80" y="3066170"/>
            <a:ext cx="5618241" cy="349988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2AA08-2C14-BEC3-2836-1A18A53F5F4F}"/>
                  </a:ext>
                </a:extLst>
              </p:cNvPr>
              <p:cNvSpPr txBox="1"/>
              <p:nvPr/>
            </p:nvSpPr>
            <p:spPr>
              <a:xfrm>
                <a:off x="1198729" y="2280538"/>
                <a:ext cx="33801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/>
                  <a:t>1.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              (</a:t>
                </a:r>
                <a:r>
                  <a:rPr lang="en-US" dirty="0" err="1"/>
                  <a:t>relaxable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2AA08-2C14-BEC3-2836-1A18A53F5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729" y="2280538"/>
                <a:ext cx="3380173" cy="369332"/>
              </a:xfrm>
              <a:prstGeom prst="rect">
                <a:avLst/>
              </a:prstGeom>
              <a:blipFill>
                <a:blip r:embed="rId4"/>
                <a:stretch>
                  <a:fillRect l="-162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1AF5E-8CFD-8860-C56D-6E874EADBBAF}"/>
                  </a:ext>
                </a:extLst>
              </p:cNvPr>
              <p:cNvSpPr txBox="1"/>
              <p:nvPr/>
            </p:nvSpPr>
            <p:spPr>
              <a:xfrm>
                <a:off x="6875913" y="2247769"/>
                <a:ext cx="33801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/>
                  <a:t>1.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                (</a:t>
                </a:r>
                <a:r>
                  <a:rPr lang="en-US" dirty="0" err="1"/>
                  <a:t>relaxable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01AF5E-8CFD-8860-C56D-6E874EADB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913" y="2247769"/>
                <a:ext cx="3380173" cy="369332"/>
              </a:xfrm>
              <a:prstGeom prst="rect">
                <a:avLst/>
              </a:prstGeom>
              <a:blipFill>
                <a:blip r:embed="rId5"/>
                <a:stretch>
                  <a:fillRect l="-162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71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61"/>
    </mc:Choice>
    <mc:Fallback xmlns="">
      <p:transition spd="slow" advTm="5466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7C2C-1C37-14DA-9D59-2C7B34D6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1-dimensional gaussian wave-functions:</a:t>
            </a:r>
            <a:br>
              <a:rPr lang="en-US" dirty="0"/>
            </a:br>
            <a:r>
              <a:rPr lang="en-US" sz="3200" dirty="0"/>
              <a:t>Domain of validity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76B5C-E218-90D4-0CAB-11A87C6E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86" y="3011803"/>
            <a:ext cx="9668424" cy="3260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A80FB1-F98B-1508-0E0D-F94468893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96" y="3014528"/>
            <a:ext cx="9712814" cy="32405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F7961D-DF7A-1F67-2C43-B4520DDCB43C}"/>
                  </a:ext>
                </a:extLst>
              </p:cNvPr>
              <p:cNvSpPr txBox="1"/>
              <p:nvPr/>
            </p:nvSpPr>
            <p:spPr>
              <a:xfrm>
                <a:off x="4153316" y="2084832"/>
                <a:ext cx="33801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b="0" dirty="0"/>
                  <a:t>3.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F7961D-DF7A-1F67-2C43-B4520DDCB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16" y="2084832"/>
                <a:ext cx="3380173" cy="461665"/>
              </a:xfrm>
              <a:prstGeom prst="rect">
                <a:avLst/>
              </a:prstGeom>
              <a:blipFill>
                <a:blip r:embed="rId5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33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50"/>
    </mc:Choice>
    <mc:Fallback xmlns="">
      <p:transition spd="slow" advTm="20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A14720-DA6F-8820-FF42-922735FAB3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5400" dirty="0"/>
                  <a:t>1-dimensional gaussian wave-functions:</a:t>
                </a:r>
                <a:br>
                  <a:rPr lang="en-US" sz="5400" dirty="0"/>
                </a:br>
                <a:r>
                  <a:rPr lang="en-US" sz="3200" dirty="0"/>
                  <a:t>Preparing multi-qubit wave-function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A14720-DA6F-8820-FF42-922735FAB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323" t="-9350" r="-3260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E1988B0-31B4-68E5-85CF-2D6281AF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604105"/>
            <a:ext cx="3973669" cy="1157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9BD761-4F29-D35E-750D-7F795F3876ED}"/>
                  </a:ext>
                </a:extLst>
              </p:cNvPr>
              <p:cNvSpPr txBox="1"/>
              <p:nvPr/>
            </p:nvSpPr>
            <p:spPr>
              <a:xfrm>
                <a:off x="801209" y="2209895"/>
                <a:ext cx="6094520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Introduce the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9BD761-4F29-D35E-750D-7F795F387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09" y="2209895"/>
                <a:ext cx="6094520" cy="394210"/>
              </a:xfrm>
              <a:prstGeom prst="rect">
                <a:avLst/>
              </a:prstGeom>
              <a:blipFill>
                <a:blip r:embed="rId4"/>
                <a:stretch>
                  <a:fillRect l="-800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56158F-564B-A468-B86F-60C85DCF7BA9}"/>
              </a:ext>
            </a:extLst>
          </p:cNvPr>
          <p:cNvSpPr txBox="1"/>
          <p:nvPr/>
        </p:nvSpPr>
        <p:spPr>
          <a:xfrm>
            <a:off x="801209" y="3761600"/>
            <a:ext cx="4694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Modulates Gaussian function in principal region.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81CE86-2345-129D-E80C-2ABED5F6B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750" y="2460428"/>
            <a:ext cx="5968886" cy="3586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32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87"/>
    </mc:Choice>
    <mc:Fallback xmlns="">
      <p:transition spd="slow" advTm="6208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51832E-BBC2-FAE1-7989-3408553D10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4127" y="585216"/>
                <a:ext cx="4639825" cy="1499616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/>
                  <a:t>1-dimensional gaussian wave-functions:</a:t>
                </a:r>
                <a:br>
                  <a:rPr lang="en-US" sz="4000" dirty="0"/>
                </a:br>
                <a:r>
                  <a:rPr lang="en-US" sz="2000" dirty="0"/>
                  <a:t>Recursive relation of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illustrated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51832E-BBC2-FAE1-7989-3408553D10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127" y="585216"/>
                <a:ext cx="4639825" cy="1499616"/>
              </a:xfrm>
              <a:blipFill>
                <a:blip r:embed="rId3"/>
                <a:stretch>
                  <a:fillRect l="-4599" t="-8537" r="-1577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09567C8-9ECE-9856-5E44-CE1EF5BB067B}"/>
              </a:ext>
            </a:extLst>
          </p:cNvPr>
          <p:cNvSpPr txBox="1"/>
          <p:nvPr/>
        </p:nvSpPr>
        <p:spPr>
          <a:xfrm>
            <a:off x="1024127" y="2084832"/>
            <a:ext cx="33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Construct wave-function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92627-84A6-1822-EB4D-5D1A55AF9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01" y="4930378"/>
            <a:ext cx="243124" cy="328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96A0E7-04BB-875A-E069-EE0CD344524F}"/>
                  </a:ext>
                </a:extLst>
              </p:cNvPr>
              <p:cNvSpPr txBox="1"/>
              <p:nvPr/>
            </p:nvSpPr>
            <p:spPr>
              <a:xfrm>
                <a:off x="1041883" y="2770706"/>
                <a:ext cx="3326907" cy="506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96A0E7-04BB-875A-E069-EE0CD3445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83" y="2770706"/>
                <a:ext cx="3326907" cy="5061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E5614F39-282C-17D9-2FDB-29AF95B5A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" t="1362" r="12944" b="52808"/>
          <a:stretch/>
        </p:blipFill>
        <p:spPr>
          <a:xfrm>
            <a:off x="5663952" y="85447"/>
            <a:ext cx="6222469" cy="6687105"/>
          </a:xfr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22F3C-BB70-CEFB-6121-860F5B6CBEA4}"/>
                  </a:ext>
                </a:extLst>
              </p:cNvPr>
              <p:cNvSpPr txBox="1"/>
              <p:nvPr/>
            </p:nvSpPr>
            <p:spPr>
              <a:xfrm>
                <a:off x="9783192" y="1535837"/>
                <a:ext cx="667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722F3C-BB70-CEFB-6121-860F5B6CB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192" y="1535837"/>
                <a:ext cx="667683" cy="276999"/>
              </a:xfrm>
              <a:prstGeom prst="rect">
                <a:avLst/>
              </a:prstGeom>
              <a:blipFill>
                <a:blip r:embed="rId8"/>
                <a:stretch>
                  <a:fillRect l="-7339" r="-733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F9D3BC-60BB-DB3C-6695-0D61DF6C0822}"/>
                  </a:ext>
                </a:extLst>
              </p:cNvPr>
              <p:cNvSpPr txBox="1"/>
              <p:nvPr/>
            </p:nvSpPr>
            <p:spPr>
              <a:xfrm>
                <a:off x="10281821" y="4653379"/>
                <a:ext cx="667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F9D3BC-60BB-DB3C-6695-0D61DF6C0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821" y="4653379"/>
                <a:ext cx="667683" cy="276999"/>
              </a:xfrm>
              <a:prstGeom prst="rect">
                <a:avLst/>
              </a:prstGeom>
              <a:blipFill>
                <a:blip r:embed="rId9"/>
                <a:stretch>
                  <a:fillRect l="-7339" r="-73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EA52C2-405E-24C0-066A-E21414A44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245" y="3648953"/>
            <a:ext cx="2522439" cy="6096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285C0D-0875-2FAB-DDD4-C7D09951D4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9245" y="4419793"/>
            <a:ext cx="2522439" cy="550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D2714-997D-CA00-5E64-2A91116A8D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9244" y="5131479"/>
            <a:ext cx="2522439" cy="6467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CF81B5-5EEC-1FAE-274B-EE8F9A1FC9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0750" y="5944403"/>
            <a:ext cx="2530934" cy="6567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804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7"/>
    </mc:Choice>
    <mc:Fallback xmlns="">
      <p:transition spd="slow" advTm="4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B02074-EDF9-9A8B-0FB5-A35E7FC60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" t="56492" r="11511" b="4387"/>
          <a:stretch/>
        </p:blipFill>
        <p:spPr>
          <a:xfrm>
            <a:off x="5953958" y="36077"/>
            <a:ext cx="5613411" cy="6821923"/>
          </a:xfr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52A1EF27-F8E3-62C9-F8A9-ADC75031FB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4127" y="585216"/>
                <a:ext cx="4639825" cy="1499616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/>
                  <a:t>1-dimensional gaussian wave-functions:</a:t>
                </a:r>
                <a:br>
                  <a:rPr lang="en-US" sz="4000" dirty="0"/>
                </a:br>
                <a:r>
                  <a:rPr lang="en-US" sz="2000" dirty="0"/>
                  <a:t>Recursive relation of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illustrated</a:t>
                </a: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52A1EF27-F8E3-62C9-F8A9-ADC75031F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127" y="585216"/>
                <a:ext cx="4639825" cy="1499616"/>
              </a:xfrm>
              <a:blipFill>
                <a:blip r:embed="rId3"/>
                <a:stretch>
                  <a:fillRect l="-4599" t="-8537" r="-1577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6B17CB-3F9D-AC3F-6D38-2F849C15030D}"/>
              </a:ext>
            </a:extLst>
          </p:cNvPr>
          <p:cNvSpPr txBox="1"/>
          <p:nvPr/>
        </p:nvSpPr>
        <p:spPr>
          <a:xfrm>
            <a:off x="1024127" y="2084832"/>
            <a:ext cx="3326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Construct wave-function like this: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CE68E8-07F7-AA49-F395-4248B1AE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0" y="5214603"/>
            <a:ext cx="401549" cy="325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0D94F5-67E6-5186-2047-71EF25764B89}"/>
                  </a:ext>
                </a:extLst>
              </p:cNvPr>
              <p:cNvSpPr txBox="1"/>
              <p:nvPr/>
            </p:nvSpPr>
            <p:spPr>
              <a:xfrm>
                <a:off x="1215423" y="3154732"/>
                <a:ext cx="3741703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/>
                  <a:t>Shift function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/>
                  <a:t> then take points.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0D94F5-67E6-5186-2047-71EF25764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423" y="3154732"/>
                <a:ext cx="3741703" cy="483466"/>
              </a:xfrm>
              <a:prstGeom prst="rect">
                <a:avLst/>
              </a:prstGeom>
              <a:blipFill>
                <a:blip r:embed="rId5"/>
                <a:stretch>
                  <a:fillRect l="-1303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5F4343-E68F-2634-BE98-D7D929CA58D3}"/>
                  </a:ext>
                </a:extLst>
              </p:cNvPr>
              <p:cNvSpPr txBox="1"/>
              <p:nvPr/>
            </p:nvSpPr>
            <p:spPr>
              <a:xfrm>
                <a:off x="1141248" y="2538799"/>
                <a:ext cx="3326907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5F4343-E68F-2634-BE98-D7D929CA5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48" y="2538799"/>
                <a:ext cx="3326907" cy="515526"/>
              </a:xfrm>
              <a:prstGeom prst="rect">
                <a:avLst/>
              </a:prstGeom>
              <a:blipFill>
                <a:blip r:embed="rId6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906FA5E-BB24-D2DB-A9E5-33CEA07C61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750"/>
          <a:stretch/>
        </p:blipFill>
        <p:spPr>
          <a:xfrm>
            <a:off x="1305277" y="4024678"/>
            <a:ext cx="2556732" cy="594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6C8AE-D1FE-F604-7072-F8916AD04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277" y="4705537"/>
            <a:ext cx="2556732" cy="594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20566-BE0D-4615-4BB7-54D560858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278" y="5403453"/>
            <a:ext cx="2556731" cy="662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573E7-2CC6-A3A1-DF57-A1BEA93E2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5278" y="6172456"/>
            <a:ext cx="2556730" cy="624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64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53"/>
    </mc:Choice>
    <mc:Fallback xmlns="">
      <p:transition spd="slow" advTm="5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FC797D-2FB7-09C9-D180-8BD8A7293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" t="1010" r="6234" b="66191"/>
          <a:stretch/>
        </p:blipFill>
        <p:spPr>
          <a:xfrm>
            <a:off x="4856085" y="25758"/>
            <a:ext cx="7004482" cy="6832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B8D917-0574-A886-0328-36A7C20229ED}"/>
              </a:ext>
            </a:extLst>
          </p:cNvPr>
          <p:cNvSpPr/>
          <p:nvPr/>
        </p:nvSpPr>
        <p:spPr>
          <a:xfrm>
            <a:off x="683581" y="754602"/>
            <a:ext cx="150920" cy="1056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1E37F-AFB1-6ACF-8CD3-35E23B8F0F7D}"/>
              </a:ext>
            </a:extLst>
          </p:cNvPr>
          <p:cNvSpPr/>
          <p:nvPr/>
        </p:nvSpPr>
        <p:spPr>
          <a:xfrm>
            <a:off x="835981" y="907002"/>
            <a:ext cx="150920" cy="1056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B4B10-5158-9E92-45A2-9CAED94BB365}"/>
              </a:ext>
            </a:extLst>
          </p:cNvPr>
          <p:cNvSpPr txBox="1"/>
          <p:nvPr/>
        </p:nvSpPr>
        <p:spPr>
          <a:xfrm>
            <a:off x="759041" y="1082768"/>
            <a:ext cx="3326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See it completely.</a:t>
            </a:r>
          </a:p>
        </p:txBody>
      </p:sp>
    </p:spTree>
    <p:extLst>
      <p:ext uri="{BB962C8B-B14F-4D97-AF65-F5344CB8AC3E}">
        <p14:creationId xmlns:p14="http://schemas.microsoft.com/office/powerpoint/2010/main" val="13046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53"/>
    </mc:Choice>
    <mc:Fallback xmlns="">
      <p:transition spd="slow" advTm="5545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62C2C-4ADE-066F-5085-FED355656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" r="16606" b="64660"/>
          <a:stretch/>
        </p:blipFill>
        <p:spPr>
          <a:xfrm>
            <a:off x="252907" y="34673"/>
            <a:ext cx="11686185" cy="6788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46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52"/>
    </mc:Choice>
    <mc:Fallback xmlns="">
      <p:transition spd="slow" advTm="3525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A1A652-029E-5315-3DC7-1DD10143C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t="52038" r="12518" b="14163"/>
          <a:stretch/>
        </p:blipFill>
        <p:spPr>
          <a:xfrm>
            <a:off x="450541" y="104593"/>
            <a:ext cx="11290917" cy="6648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085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35"/>
    </mc:Choice>
    <mc:Fallback xmlns="">
      <p:transition spd="slow" advTm="722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DC0A-967D-09C4-A1D6-7EF6F296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Prerequisite, What is </a:t>
            </a:r>
            <a:r>
              <a:rPr lang="en-US" dirty="0" err="1"/>
              <a:t>qft</a:t>
            </a:r>
            <a:r>
              <a:rPr lang="en-US" dirty="0"/>
              <a:t>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64CCF2-1592-9B33-9FD6-F69C7E44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75" y="2010793"/>
            <a:ext cx="4808501" cy="466078"/>
          </a:xfrm>
        </p:spPr>
        <p:txBody>
          <a:bodyPr/>
          <a:lstStyle/>
          <a:p>
            <a:r>
              <a:rPr lang="en-US" dirty="0"/>
              <a:t>Waves that propagate in string.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B43C9-7146-4AE9-9088-6C85512F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206122"/>
            <a:ext cx="4333045" cy="2309258"/>
          </a:xfrm>
          <a:prstGeom prst="rect">
            <a:avLst/>
          </a:prstGeom>
        </p:spPr>
      </p:pic>
      <p:pic>
        <p:nvPicPr>
          <p:cNvPr id="2052" name="Picture 4" descr="enter image description here">
            <a:extLst>
              <a:ext uri="{FF2B5EF4-FFF2-40B4-BE49-F238E27FC236}">
                <a16:creationId xmlns:a16="http://schemas.microsoft.com/office/drawing/2014/main" id="{46E307B8-2221-86A2-174C-A66A6929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985" y="3748598"/>
            <a:ext cx="4583837" cy="259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BD659D-BCC2-3B73-DBD5-DF10B8E1CB0D}"/>
              </a:ext>
            </a:extLst>
          </p:cNvPr>
          <p:cNvSpPr txBox="1">
            <a:spLocks/>
          </p:cNvSpPr>
          <p:nvPr/>
        </p:nvSpPr>
        <p:spPr>
          <a:xfrm>
            <a:off x="766674" y="4042313"/>
            <a:ext cx="4808501" cy="4660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point is a harmonic oscillator.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06A0-0B2F-89FC-3550-6BE38285F3F4}"/>
              </a:ext>
            </a:extLst>
          </p:cNvPr>
          <p:cNvSpPr txBox="1">
            <a:spLocks/>
          </p:cNvSpPr>
          <p:nvPr/>
        </p:nvSpPr>
        <p:spPr>
          <a:xfrm>
            <a:off x="1024128" y="1470735"/>
            <a:ext cx="4808501" cy="4660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Especially for Danial &amp; Mohammad-Hassan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5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5"/>
    </mc:Choice>
    <mc:Fallback xmlns="">
      <p:transition spd="slow" advTm="47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646D7B-6F81-4789-39D2-66B34C525C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4800" dirty="0"/>
                  <a:t>1-dimensional gaussian wave-functions:</a:t>
                </a:r>
                <a:br>
                  <a:rPr lang="en-US" sz="4800" dirty="0"/>
                </a:br>
                <a:r>
                  <a:rPr lang="en-US" sz="2800" dirty="0"/>
                  <a:t>Recursive relation of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  <a:r>
                  <a:rPr lang="en-US" sz="3200" dirty="0"/>
                  <a:t>formula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6646D7B-6F81-4789-39D2-66B34C525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821" t="-11382" b="-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06E3A86-EEAE-961B-BB12-8F9F29DCB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27" y="2834051"/>
            <a:ext cx="8981006" cy="717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4BAE8-C2F7-4996-E7D3-B5A18523D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90" y="4211869"/>
            <a:ext cx="3811587" cy="910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24860F-788D-EAD6-F917-3E3AB202119D}"/>
              </a:ext>
            </a:extLst>
          </p:cNvPr>
          <p:cNvSpPr txBox="1"/>
          <p:nvPr/>
        </p:nvSpPr>
        <p:spPr>
          <a:xfrm>
            <a:off x="929890" y="3779355"/>
            <a:ext cx="139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36679B-5D2C-3DF2-7C6F-17A1B05C231A}"/>
                  </a:ext>
                </a:extLst>
              </p:cNvPr>
              <p:cNvSpPr txBox="1"/>
              <p:nvPr/>
            </p:nvSpPr>
            <p:spPr>
              <a:xfrm>
                <a:off x="929889" y="5485347"/>
                <a:ext cx="7823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Ex: Check it algebraically. (Notice periodicity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of extreme importance.)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36679B-5D2C-3DF2-7C6F-17A1B05C2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89" y="5485347"/>
                <a:ext cx="7823493" cy="369332"/>
              </a:xfrm>
              <a:prstGeom prst="rect">
                <a:avLst/>
              </a:prstGeom>
              <a:blipFill>
                <a:blip r:embed="rId6"/>
                <a:stretch>
                  <a:fillRect l="-70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834512-DDA7-4D2F-ED2C-41ABC3707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4273" y="4240567"/>
            <a:ext cx="2961507" cy="853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55"/>
    </mc:Choice>
    <mc:Fallback xmlns="">
      <p:transition spd="slow" advTm="106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7D7D-421A-0649-8FC0-63697CB6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1-dimensional gaussian wave-functions:</a:t>
            </a:r>
            <a:br>
              <a:rPr lang="en-US" sz="5400" dirty="0"/>
            </a:br>
            <a:r>
              <a:rPr lang="en-US" sz="3200" dirty="0"/>
              <a:t>Description of recursive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853820-EC40-C1FE-E135-029A3B444AA5}"/>
                  </a:ext>
                </a:extLst>
              </p:cNvPr>
              <p:cNvSpPr txBox="1"/>
              <p:nvPr/>
            </p:nvSpPr>
            <p:spPr>
              <a:xfrm>
                <a:off x="783454" y="2247451"/>
                <a:ext cx="2465773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Take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input.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Qubits are arranged like this: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853820-EC40-C1FE-E135-029A3B444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54" y="2247451"/>
                <a:ext cx="2465773" cy="1477328"/>
              </a:xfrm>
              <a:prstGeom prst="rect">
                <a:avLst/>
              </a:prstGeom>
              <a:blipFill>
                <a:blip r:embed="rId3"/>
                <a:stretch>
                  <a:fillRect l="-2228" t="-2479" r="-4208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AF1C8-A5A6-CC38-5B08-6720D678F912}"/>
                  </a:ext>
                </a:extLst>
              </p:cNvPr>
              <p:cNvSpPr txBox="1"/>
              <p:nvPr/>
            </p:nvSpPr>
            <p:spPr>
              <a:xfrm>
                <a:off x="783454" y="4217889"/>
                <a:ext cx="852922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  (a) Calculate and store </a:t>
                </a:r>
                <a14:m>
                  <m:oMath xmlns:m="http://schemas.openxmlformats.org/officeDocument/2006/math">
                    <m:r>
                      <a:rPr lang="fa-I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supplementary qubits.</a:t>
                </a:r>
              </a:p>
              <a:p>
                <a:pPr lvl="1"/>
                <a:r>
                  <a:rPr lang="en-US" dirty="0"/>
                  <a:t>(b) Apply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0-th qubit.</a:t>
                </a:r>
              </a:p>
              <a:p>
                <a:pPr lvl="1"/>
                <a:r>
                  <a:rPr lang="en-US" dirty="0"/>
                  <a:t>(c) </a:t>
                </a:r>
                <a:r>
                  <a:rPr lang="en-US" dirty="0" err="1"/>
                  <a:t>Uncompute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a-I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1AF1C8-A5A6-CC38-5B08-6720D678F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54" y="4217889"/>
                <a:ext cx="8529222" cy="923330"/>
              </a:xfrm>
              <a:prstGeom prst="rect">
                <a:avLst/>
              </a:prstGeom>
              <a:blipFill>
                <a:blip r:embed="rId4"/>
                <a:stretch>
                  <a:fillRect l="-5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16CDD67-40D3-41F6-944A-FC098CAD3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445" y="4217889"/>
            <a:ext cx="2906462" cy="1056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A95884-78F1-1C84-9F25-B65F4CCB64C7}"/>
                  </a:ext>
                </a:extLst>
              </p:cNvPr>
              <p:cNvSpPr txBox="1"/>
              <p:nvPr/>
            </p:nvSpPr>
            <p:spPr>
              <a:xfrm>
                <a:off x="783454" y="5312541"/>
                <a:ext cx="10072959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 startAt="2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,if previously rotated qubit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if previously 	rotated qubit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. (All of these are stored in supplementary qubits.)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A95884-78F1-1C84-9F25-B65F4CCB6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54" y="5312541"/>
                <a:ext cx="10072959" cy="783869"/>
              </a:xfrm>
              <a:prstGeom prst="rect">
                <a:avLst/>
              </a:prstGeom>
              <a:blipFill>
                <a:blip r:embed="rId6"/>
                <a:stretch>
                  <a:fillRect l="-424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C9C45A7-3DD4-91BA-6ECA-187AEC6BC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834" y="1943271"/>
            <a:ext cx="8529222" cy="2085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5B8454-7687-4A47-A7FA-D9D072B3F9A8}"/>
                  </a:ext>
                </a:extLst>
              </p:cNvPr>
              <p:cNvSpPr txBox="1"/>
              <p:nvPr/>
            </p:nvSpPr>
            <p:spPr>
              <a:xfrm>
                <a:off x="783454" y="6218910"/>
                <a:ext cx="8431567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3.   On remaining N-1 qubits prepare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… (recursively.)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5B8454-7687-4A47-A7FA-D9D072B3F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54" y="6218910"/>
                <a:ext cx="8431567" cy="393121"/>
              </a:xfrm>
              <a:prstGeom prst="rect">
                <a:avLst/>
              </a:prstGeom>
              <a:blipFill>
                <a:blip r:embed="rId8"/>
                <a:stretch>
                  <a:fillRect l="-6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18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60"/>
    </mc:Choice>
    <mc:Fallback xmlns="">
      <p:transition spd="slow" advTm="13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1A46B-2C59-F35D-DD7D-922E7D9D8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"/>
          <a:stretch/>
        </p:blipFill>
        <p:spPr>
          <a:xfrm>
            <a:off x="2756933" y="1670349"/>
            <a:ext cx="6904937" cy="44687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23EE1D-806B-2754-7CE8-CDB465179803}"/>
              </a:ext>
            </a:extLst>
          </p:cNvPr>
          <p:cNvCxnSpPr>
            <a:cxnSpLocks/>
          </p:cNvCxnSpPr>
          <p:nvPr/>
        </p:nvCxnSpPr>
        <p:spPr>
          <a:xfrm>
            <a:off x="7226421" y="1670349"/>
            <a:ext cx="0" cy="44776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9AE6BC-3616-11C7-8FD3-1A74A8DECAC2}"/>
              </a:ext>
            </a:extLst>
          </p:cNvPr>
          <p:cNvSpPr txBox="1"/>
          <p:nvPr/>
        </p:nvSpPr>
        <p:spPr>
          <a:xfrm>
            <a:off x="7296456" y="5747650"/>
            <a:ext cx="2295380" cy="30777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Clears supplementary qubits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4E6AE-81A7-62A1-9EE5-A92833B74251}"/>
              </a:ext>
            </a:extLst>
          </p:cNvPr>
          <p:cNvSpPr txBox="1"/>
          <p:nvPr/>
        </p:nvSpPr>
        <p:spPr>
          <a:xfrm>
            <a:off x="7511367" y="1679227"/>
            <a:ext cx="1799343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Classical part of computer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A9DB6D-4BAC-A80D-31BF-C99818AC468B}"/>
                  </a:ext>
                </a:extLst>
              </p:cNvPr>
              <p:cNvSpPr txBox="1"/>
              <p:nvPr/>
            </p:nvSpPr>
            <p:spPr>
              <a:xfrm>
                <a:off x="230592" y="2084832"/>
                <a:ext cx="2222150" cy="738664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Supplementary qubits:</a:t>
                </a:r>
              </a:p>
              <a:p>
                <a:pPr algn="ctr"/>
                <a:r>
                  <a:rPr lang="en-US" sz="1400" dirty="0"/>
                  <a:t>Some qubits used to store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A9DB6D-4BAC-A80D-31BF-C99818AC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2" y="2084832"/>
                <a:ext cx="2222150" cy="738664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EF9BD78-789B-9B7E-D968-878DB033EC88}"/>
              </a:ext>
            </a:extLst>
          </p:cNvPr>
          <p:cNvCxnSpPr>
            <a:cxnSpLocks/>
          </p:cNvCxnSpPr>
          <p:nvPr/>
        </p:nvCxnSpPr>
        <p:spPr>
          <a:xfrm>
            <a:off x="2506418" y="2454164"/>
            <a:ext cx="759530" cy="6984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4271C64-38EF-066B-5003-2EA540ADC503}"/>
              </a:ext>
            </a:extLst>
          </p:cNvPr>
          <p:cNvCxnSpPr>
            <a:cxnSpLocks/>
          </p:cNvCxnSpPr>
          <p:nvPr/>
        </p:nvCxnSpPr>
        <p:spPr>
          <a:xfrm flipV="1">
            <a:off x="2597971" y="3515557"/>
            <a:ext cx="1645555" cy="5060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34E8FD-1561-5B37-C9E3-C21752070A9F}"/>
                  </a:ext>
                </a:extLst>
              </p:cNvPr>
              <p:cNvSpPr txBox="1"/>
              <p:nvPr/>
            </p:nvSpPr>
            <p:spPr>
              <a:xfrm>
                <a:off x="162524" y="3876674"/>
                <a:ext cx="2367366" cy="138499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Generalized controlled gates:</a:t>
                </a:r>
              </a:p>
              <a:p>
                <a:pPr algn="ctr"/>
                <a:r>
                  <a:rPr lang="en-US" sz="1400" dirty="0"/>
                  <a:t>Control calculation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.</a:t>
                </a:r>
                <a:br>
                  <a:rPr lang="en-US" sz="1400" dirty="0"/>
                </a:br>
                <a:r>
                  <a:rPr lang="en-US" sz="1400" dirty="0"/>
                  <a:t>Note that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/>
                  <a:t> is always in superposition state and so quantum state.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34E8FD-1561-5B37-C9E3-C21752070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24" y="3876674"/>
                <a:ext cx="2367366" cy="1384995"/>
              </a:xfrm>
              <a:prstGeom prst="rect">
                <a:avLst/>
              </a:prstGeom>
              <a:blipFill>
                <a:blip r:embed="rId5"/>
                <a:stretch>
                  <a:fillRect b="-34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72311B4-B520-A674-AF10-33157DECD79F}"/>
              </a:ext>
            </a:extLst>
          </p:cNvPr>
          <p:cNvSpPr/>
          <p:nvPr/>
        </p:nvSpPr>
        <p:spPr>
          <a:xfrm>
            <a:off x="683581" y="754602"/>
            <a:ext cx="147715" cy="1058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D25F9-3C69-FA53-E773-FA158227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85" y="121145"/>
            <a:ext cx="9720072" cy="1499616"/>
          </a:xfrm>
        </p:spPr>
        <p:txBody>
          <a:bodyPr/>
          <a:lstStyle/>
          <a:p>
            <a:r>
              <a:rPr lang="en-US" sz="4800" dirty="0"/>
              <a:t>1-dimensional gaussian wave-functions:</a:t>
            </a:r>
            <a:br>
              <a:rPr lang="en-US" sz="4800" dirty="0"/>
            </a:br>
            <a:r>
              <a:rPr lang="en-US" sz="2800" dirty="0"/>
              <a:t>The circuit of this algorithm</a:t>
            </a:r>
            <a:endParaRPr lang="en-US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5D26D72-C447-AE38-33AE-6D2137FD8E2D}"/>
              </a:ext>
            </a:extLst>
          </p:cNvPr>
          <p:cNvCxnSpPr>
            <a:cxnSpLocks/>
          </p:cNvCxnSpPr>
          <p:nvPr/>
        </p:nvCxnSpPr>
        <p:spPr>
          <a:xfrm rot="5400000">
            <a:off x="4481647" y="1694057"/>
            <a:ext cx="1529077" cy="1279421"/>
          </a:xfrm>
          <a:prstGeom prst="curvedConnector3">
            <a:avLst>
              <a:gd name="adj1" fmla="val 85997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895BB7-BCFE-3D68-1A77-1355CA71F827}"/>
              </a:ext>
            </a:extLst>
          </p:cNvPr>
          <p:cNvSpPr txBox="1"/>
          <p:nvPr/>
        </p:nvSpPr>
        <p:spPr>
          <a:xfrm>
            <a:off x="4622051" y="1152757"/>
            <a:ext cx="3545406" cy="3077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Resembles XOR but nothing to do with that!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C47142-3DD3-735E-529A-1A77E9EEAB36}"/>
              </a:ext>
            </a:extLst>
          </p:cNvPr>
          <p:cNvSpPr/>
          <p:nvPr/>
        </p:nvSpPr>
        <p:spPr>
          <a:xfrm>
            <a:off x="4318000" y="2227580"/>
            <a:ext cx="234797" cy="1529080"/>
          </a:xfrm>
          <a:prstGeom prst="rect">
            <a:avLst/>
          </a:prstGeom>
          <a:noFill/>
          <a:ln w="12700">
            <a:solidFill>
              <a:srgbClr val="92D05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B4437-29B8-3C47-0C8B-C19FBE61B0FB}"/>
              </a:ext>
            </a:extLst>
          </p:cNvPr>
          <p:cNvSpPr txBox="1"/>
          <p:nvPr/>
        </p:nvSpPr>
        <p:spPr>
          <a:xfrm>
            <a:off x="9775566" y="2787585"/>
            <a:ext cx="224029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Used to clear memory.</a:t>
            </a:r>
          </a:p>
          <a:p>
            <a:r>
              <a:rPr lang="en-US" dirty="0"/>
              <a:t>(Safely ignore it.)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6CB69B-52C7-B9DA-4EAE-0961B12DA521}"/>
              </a:ext>
            </a:extLst>
          </p:cNvPr>
          <p:cNvSpPr txBox="1"/>
          <p:nvPr/>
        </p:nvSpPr>
        <p:spPr>
          <a:xfrm>
            <a:off x="9910259" y="4841129"/>
            <a:ext cx="225510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Last part of code:</a:t>
            </a:r>
          </a:p>
          <a:p>
            <a:r>
              <a:rPr lang="en-US" dirty="0"/>
              <a:t>clear all ancilla qubits.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025EFA5-2D0B-0135-5467-BD87B99D95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39850" y="2076678"/>
            <a:ext cx="719926" cy="5782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CA7DC773-321C-6B1A-CC7F-9AB978707A80}"/>
              </a:ext>
            </a:extLst>
          </p:cNvPr>
          <p:cNvCxnSpPr>
            <a:cxnSpLocks/>
          </p:cNvCxnSpPr>
          <p:nvPr/>
        </p:nvCxnSpPr>
        <p:spPr>
          <a:xfrm flipV="1">
            <a:off x="9227104" y="5164295"/>
            <a:ext cx="661810" cy="5337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461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319"/>
    </mc:Choice>
    <mc:Fallback xmlns="">
      <p:transition spd="slow" advTm="128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1" grpId="0" animBg="1"/>
      <p:bldP spid="23" grpId="0" animBg="1"/>
      <p:bldP spid="33" grpId="0" animBg="1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F594-36A2-35F3-6752-0CA4C1CC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multi-dimensional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6A586D-E02B-8CE1-A161-B077993225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73736" lvl="1" indent="0">
                  <a:buNone/>
                </a:pPr>
                <a:r>
                  <a:rPr lang="en-US" sz="2400" dirty="0"/>
                  <a:t>We need to do the following:</a:t>
                </a:r>
              </a:p>
              <a:p>
                <a:pPr marL="173736" lvl="1" indent="0">
                  <a:buNone/>
                </a:pPr>
                <a:endParaRPr lang="en-US" sz="2400" dirty="0"/>
              </a:p>
              <a:p>
                <a:pPr marL="630936" lvl="1" indent="-457200">
                  <a:buFont typeface="+mj-lt"/>
                  <a:buAutoNum type="arabicPeriod"/>
                </a:pPr>
                <a:r>
                  <a:rPr lang="en-US" sz="2400" dirty="0"/>
                  <a:t>Generalizing the concepts.</a:t>
                </a:r>
              </a:p>
              <a:p>
                <a:pPr marL="630936" lvl="1" indent="-457200">
                  <a:buFont typeface="+mj-lt"/>
                  <a:buAutoNum type="arabicPeriod"/>
                </a:pPr>
                <a:r>
                  <a:rPr lang="en-US" sz="2400" dirty="0"/>
                  <a:t>Diagonal case.</a:t>
                </a:r>
              </a:p>
              <a:p>
                <a:pPr marL="630936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𝐿𝐷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Decomposition.</a:t>
                </a:r>
              </a:p>
              <a:p>
                <a:pPr marL="630936" lvl="1" indent="-457200">
                  <a:buFont typeface="+mj-lt"/>
                  <a:buAutoNum type="arabicPeriod"/>
                </a:pPr>
                <a:r>
                  <a:rPr lang="en-US" sz="2400" dirty="0"/>
                  <a:t>General gaussian wave-functions.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6A586D-E02B-8CE1-A161-B077993225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FBB686-B943-A938-EF06-FE95E5FC1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9" t="5063" r="10137" b="3447"/>
          <a:stretch/>
        </p:blipFill>
        <p:spPr>
          <a:xfrm>
            <a:off x="7630934" y="1856757"/>
            <a:ext cx="3643470" cy="3841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66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60"/>
    </mc:Choice>
    <mc:Fallback xmlns="">
      <p:transition spd="slow" advTm="2056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FB83-F06A-40C6-C9AA-58B85F7F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108470" cy="1499616"/>
          </a:xfrm>
        </p:spPr>
        <p:txBody>
          <a:bodyPr/>
          <a:lstStyle/>
          <a:p>
            <a:r>
              <a:rPr lang="en-US" sz="4800" dirty="0"/>
              <a:t>multi-dimensional gaussian wave-functions:</a:t>
            </a:r>
            <a:br>
              <a:rPr lang="en-US" dirty="0"/>
            </a:br>
            <a:r>
              <a:rPr lang="en-US" sz="2800" dirty="0"/>
              <a:t>Generalizing the concepts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6C2D3F-01E9-0953-3856-97469A57C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4"/>
          <a:stretch/>
        </p:blipFill>
        <p:spPr>
          <a:xfrm>
            <a:off x="823881" y="2084832"/>
            <a:ext cx="2966884" cy="533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7469CB-7313-B239-6122-C235B5532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422" y="2084832"/>
            <a:ext cx="1634964" cy="5333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60F6E-14E4-2745-D156-C6168CF90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4" y="2820372"/>
            <a:ext cx="8105874" cy="38205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4825B4-A3EB-C9AD-231F-4B2B956F0A03}"/>
              </a:ext>
            </a:extLst>
          </p:cNvPr>
          <p:cNvSpPr txBox="1"/>
          <p:nvPr/>
        </p:nvSpPr>
        <p:spPr>
          <a:xfrm>
            <a:off x="9292554" y="3066619"/>
            <a:ext cx="19030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Total qubits =  S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B48525-0148-AD97-609C-FB4CC9480C72}"/>
                  </a:ext>
                </a:extLst>
              </p:cNvPr>
              <p:cNvSpPr txBox="1"/>
              <p:nvPr/>
            </p:nvSpPr>
            <p:spPr>
              <a:xfrm>
                <a:off x="9421500" y="3561181"/>
                <a:ext cx="1645130" cy="3742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B48525-0148-AD97-609C-FB4CC9480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500" y="3561181"/>
                <a:ext cx="1645130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0651C5-B0E4-7C21-5910-F23E6A69EB86}"/>
                  </a:ext>
                </a:extLst>
              </p:cNvPr>
              <p:cNvSpPr txBox="1"/>
              <p:nvPr/>
            </p:nvSpPr>
            <p:spPr>
              <a:xfrm>
                <a:off x="9086795" y="2295058"/>
                <a:ext cx="2314540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A is positive matrix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0651C5-B0E4-7C21-5910-F23E6A69E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795" y="2295058"/>
                <a:ext cx="2314540" cy="646331"/>
              </a:xfrm>
              <a:prstGeom prst="rect">
                <a:avLst/>
              </a:prstGeom>
              <a:blipFill>
                <a:blip r:embed="rId7"/>
                <a:stretch>
                  <a:fillRect b="-119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734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74"/>
    </mc:Choice>
    <mc:Fallback xmlns="">
      <p:transition spd="slow" advTm="54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8BD6-BC3D-8AA3-26BD-206412AD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81332" cy="149961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multi-dimensional gaussian wave-functions:</a:t>
            </a:r>
            <a:br>
              <a:rPr lang="en-US" dirty="0"/>
            </a:br>
            <a:r>
              <a:rPr lang="en-US" sz="3200" dirty="0"/>
              <a:t>Generalizing the concepts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DE6CF-9844-91A8-CE19-8857A7FBB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84" y="2640630"/>
            <a:ext cx="4226945" cy="11206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0E4022-DFB4-6722-74F6-73DA84E9B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48322"/>
          </a:xfrm>
        </p:spPr>
        <p:txBody>
          <a:bodyPr>
            <a:normAutofit/>
          </a:bodyPr>
          <a:lstStyle/>
          <a:p>
            <a:pPr marL="173736" lvl="1" indent="0">
              <a:buNone/>
            </a:pPr>
            <a:r>
              <a:rPr lang="en-US" sz="2400" dirty="0"/>
              <a:t>Intuition from 1d-case: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E59F3-6F5D-7FA2-BBE2-AF80508C1DE5}"/>
                  </a:ext>
                </a:extLst>
              </p:cNvPr>
              <p:cNvSpPr txBox="1"/>
              <p:nvPr/>
            </p:nvSpPr>
            <p:spPr>
              <a:xfrm>
                <a:off x="6578353" y="3012781"/>
                <a:ext cx="4461991" cy="3763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E59F3-6F5D-7FA2-BBE2-AF80508C1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353" y="3012781"/>
                <a:ext cx="4461991" cy="376385"/>
              </a:xfrm>
              <a:prstGeom prst="rect">
                <a:avLst/>
              </a:prstGeom>
              <a:blipFill>
                <a:blip r:embed="rId4"/>
                <a:stretch>
                  <a:fillRect l="-273" t="-1613" r="-1913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32DC37-0EFB-6DE7-C886-0FFFC571E9E3}"/>
              </a:ext>
            </a:extLst>
          </p:cNvPr>
          <p:cNvSpPr txBox="1">
            <a:spLocks/>
          </p:cNvSpPr>
          <p:nvPr/>
        </p:nvSpPr>
        <p:spPr>
          <a:xfrm>
            <a:off x="1024128" y="3811566"/>
            <a:ext cx="9720071" cy="44832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1" indent="0">
              <a:buFont typeface="Wingdings 3" pitchFamily="18" charset="2"/>
              <a:buNone/>
            </a:pPr>
            <a:r>
              <a:rPr lang="en-US" sz="2400" dirty="0"/>
              <a:t>Negative numbers                two’s complement.</a:t>
            </a:r>
            <a:endParaRPr lang="en-US" sz="3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AAADFB-895D-5290-476A-93CADD73AF4A}"/>
              </a:ext>
            </a:extLst>
          </p:cNvPr>
          <p:cNvSpPr/>
          <p:nvPr/>
        </p:nvSpPr>
        <p:spPr>
          <a:xfrm>
            <a:off x="3515557" y="3852450"/>
            <a:ext cx="1207363" cy="36655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6D4C85-C9E3-AB6C-0F0A-CB1E96818F34}"/>
              </a:ext>
            </a:extLst>
          </p:cNvPr>
          <p:cNvSpPr txBox="1"/>
          <p:nvPr/>
        </p:nvSpPr>
        <p:spPr>
          <a:xfrm>
            <a:off x="1855433" y="4268999"/>
            <a:ext cx="51934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001 to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111  :::   positive integers 1to 7.</a:t>
            </a:r>
          </a:p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001 to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111  :::   positive integers -1 to -7.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4510576C-9FC5-4DCC-99A2-5E0E3E586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128" y="5112972"/>
                <a:ext cx="9720071" cy="568738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3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3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3736" lvl="1" indent="0"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Example: </a:t>
                </a:r>
                <a:r>
                  <a:rPr lang="en-US" sz="2000" dirty="0"/>
                  <a:t>For k=2 and n=1001             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4510576C-9FC5-4DCC-99A2-5E0E3E586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5112972"/>
                <a:ext cx="9720071" cy="568738"/>
              </a:xfrm>
              <a:prstGeom prst="rect">
                <a:avLst/>
              </a:prstGeom>
              <a:blipFill>
                <a:blip r:embed="rId5"/>
                <a:stretch>
                  <a:fillRect t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E679467-E54D-88B6-6F6D-253F363DB2A8}"/>
              </a:ext>
            </a:extLst>
          </p:cNvPr>
          <p:cNvCxnSpPr/>
          <p:nvPr/>
        </p:nvCxnSpPr>
        <p:spPr>
          <a:xfrm>
            <a:off x="7847860" y="3318203"/>
            <a:ext cx="852256" cy="5613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B18C3E-A137-06CC-7C86-959957096247}"/>
              </a:ext>
            </a:extLst>
          </p:cNvPr>
          <p:cNvSpPr txBox="1"/>
          <p:nvPr/>
        </p:nvSpPr>
        <p:spPr>
          <a:xfrm>
            <a:off x="8895424" y="3761319"/>
            <a:ext cx="213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stands for “Binary”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8EFFB-4CE0-27A0-F4F3-536994386666}"/>
              </a:ext>
            </a:extLst>
          </p:cNvPr>
          <p:cNvSpPr txBox="1"/>
          <p:nvPr/>
        </p:nvSpPr>
        <p:spPr>
          <a:xfrm>
            <a:off x="1071978" y="5892764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736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This addresses lattice very well.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45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68"/>
    </mc:Choice>
    <mc:Fallback xmlns="">
      <p:transition spd="slow" advTm="91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4" grpId="0" animBg="1"/>
      <p:bldP spid="17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2B12-6C76-C239-0C48-1384AF67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multi-dimensional gaussian wave-functions:</a:t>
            </a:r>
            <a:br>
              <a:rPr lang="en-US" dirty="0"/>
            </a:br>
            <a:r>
              <a:rPr lang="en-US" sz="2800" dirty="0"/>
              <a:t>Diagonal case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C0A38-98F1-B2AF-048A-D547B4702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12" y="2497113"/>
            <a:ext cx="3490496" cy="448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C718A96-D941-7DF5-E4FB-D33285C953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4528" y="2585533"/>
                <a:ext cx="9720071" cy="448322"/>
              </a:xfrm>
            </p:spPr>
            <p:txBody>
              <a:bodyPr>
                <a:noAutofit/>
              </a:bodyPr>
              <a:lstStyle/>
              <a:p>
                <a:pPr marL="173736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factors into one-dimensional gaussian functions.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C718A96-D941-7DF5-E4FB-D33285C953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4528" y="2585533"/>
                <a:ext cx="9720071" cy="448322"/>
              </a:xfrm>
              <a:blipFill>
                <a:blip r:embed="rId4"/>
                <a:stretch>
                  <a:fillRect t="-28378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BCD312B-2761-3D41-3397-1DEA0A5B17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977"/>
          <a:stretch/>
        </p:blipFill>
        <p:spPr>
          <a:xfrm>
            <a:off x="1560923" y="3210699"/>
            <a:ext cx="2904546" cy="802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2031ED-31CC-DEFE-5321-FB7AD40F40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04" r="34519"/>
          <a:stretch/>
        </p:blipFill>
        <p:spPr>
          <a:xfrm>
            <a:off x="4582357" y="3210699"/>
            <a:ext cx="3027285" cy="802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6F6A29-DE1C-B02B-39C6-22990655B6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51" r="1348"/>
          <a:stretch/>
        </p:blipFill>
        <p:spPr>
          <a:xfrm>
            <a:off x="7609642" y="3210699"/>
            <a:ext cx="3029504" cy="8020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0306A0-B0AE-3383-190D-D527A1BB6865}"/>
              </a:ext>
            </a:extLst>
          </p:cNvPr>
          <p:cNvSpPr txBox="1">
            <a:spLocks/>
          </p:cNvSpPr>
          <p:nvPr/>
        </p:nvSpPr>
        <p:spPr>
          <a:xfrm>
            <a:off x="940496" y="4012709"/>
            <a:ext cx="9720071" cy="44832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1" indent="0">
              <a:buFont typeface="Wingdings 3" pitchFamily="18" charset="2"/>
              <a:buNone/>
            </a:pPr>
            <a:r>
              <a:rPr lang="en-US" sz="2400" dirty="0"/>
              <a:t>Just prepare S Gaussian by 1-dimensional method.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B6ED6-2C9A-5052-4C98-9858C9A84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157" y="4543241"/>
            <a:ext cx="1790855" cy="32768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C24A635-FFF1-94E1-214C-150419E35AA7}"/>
              </a:ext>
            </a:extLst>
          </p:cNvPr>
          <p:cNvSpPr txBox="1">
            <a:spLocks/>
          </p:cNvSpPr>
          <p:nvPr/>
        </p:nvSpPr>
        <p:spPr>
          <a:xfrm>
            <a:off x="974528" y="4543241"/>
            <a:ext cx="9720071" cy="1156225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lvl="1" indent="0">
              <a:buFont typeface="Wingdings 3" pitchFamily="18" charset="2"/>
              <a:buNone/>
            </a:pPr>
            <a:r>
              <a:rPr lang="en-US" sz="2400" dirty="0"/>
              <a:t>What about normalization                         ?</a:t>
            </a:r>
          </a:p>
          <a:p>
            <a:pPr marL="173736" lvl="1" indent="0">
              <a:buFont typeface="Wingdings 3" pitchFamily="18" charset="2"/>
              <a:buNone/>
            </a:pPr>
            <a:r>
              <a:rPr lang="en-US" sz="2400" dirty="0">
                <a:solidFill>
                  <a:srgbClr val="00B0F0"/>
                </a:solidFill>
              </a:rPr>
              <a:t>It holds!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777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27"/>
    </mc:Choice>
    <mc:Fallback xmlns="">
      <p:transition spd="slow" advTm="81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336353-CF31-51D9-82AB-688C9C6F5B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24127" y="585216"/>
                <a:ext cx="10454699" cy="149961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5400" dirty="0"/>
                  <a:t>multi-dimensional gaussian wave-functions: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𝐿𝐷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dirty="0"/>
                  <a:t> Decomposition and General gaussian wave-functions.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336353-CF31-51D9-82AB-688C9C6F5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127" y="585216"/>
                <a:ext cx="10454699" cy="1499616"/>
              </a:xfrm>
              <a:blipFill>
                <a:blip r:embed="rId3"/>
                <a:stretch>
                  <a:fillRect l="-2682" t="-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AA8F82-6B2D-E81F-9BDF-01545FFEA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97" y="2150527"/>
            <a:ext cx="9720071" cy="448322"/>
          </a:xfrm>
        </p:spPr>
        <p:txBody>
          <a:bodyPr>
            <a:noAutofit/>
          </a:bodyPr>
          <a:lstStyle/>
          <a:p>
            <a:pPr marL="173736" lvl="1" indent="0">
              <a:buNone/>
            </a:pPr>
            <a:r>
              <a:rPr lang="en-US" sz="2400" dirty="0"/>
              <a:t>From diagonal Gaussian function to general Gaussian function ?!?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64172-5DF3-0D09-F6D2-AE860CC5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636" y="2642533"/>
            <a:ext cx="1988992" cy="281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131F5-3A4A-21FE-2449-309AF246F7EF}"/>
              </a:ext>
            </a:extLst>
          </p:cNvPr>
          <p:cNvSpPr txBox="1"/>
          <p:nvPr/>
        </p:nvSpPr>
        <p:spPr>
          <a:xfrm>
            <a:off x="889986" y="2598849"/>
            <a:ext cx="368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0000"/>
                </a:solidFill>
                <a:effectLst/>
                <a:latin typeface="Linux Libertine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 admits Cholesky decomposition :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3F7204C-4FA7-4118-B5CD-8DE6AC24D591}"/>
              </a:ext>
            </a:extLst>
          </p:cNvPr>
          <p:cNvCxnSpPr/>
          <p:nvPr/>
        </p:nvCxnSpPr>
        <p:spPr>
          <a:xfrm>
            <a:off x="5956917" y="2924497"/>
            <a:ext cx="603681" cy="404629"/>
          </a:xfrm>
          <a:prstGeom prst="curvedConnector3">
            <a:avLst>
              <a:gd name="adj1" fmla="val 294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20B20FF-FE4F-6F2D-C2BE-11EB98F096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53636" y="2924497"/>
            <a:ext cx="638084" cy="3270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2AD2AF-C195-54AD-7376-F03F4D11A35E}"/>
              </a:ext>
            </a:extLst>
          </p:cNvPr>
          <p:cNvSpPr txBox="1"/>
          <p:nvPr/>
        </p:nvSpPr>
        <p:spPr>
          <a:xfrm>
            <a:off x="6560598" y="3126811"/>
            <a:ext cx="213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64241-A313-ED6B-2670-6E91A71DACD5}"/>
              </a:ext>
            </a:extLst>
          </p:cNvPr>
          <p:cNvSpPr txBox="1"/>
          <p:nvPr/>
        </p:nvSpPr>
        <p:spPr>
          <a:xfrm>
            <a:off x="2514117" y="2957895"/>
            <a:ext cx="213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M: upper triangular with 1 on diagonal.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78EEE-703F-B426-2E4E-BD0B45D709D1}"/>
              </a:ext>
            </a:extLst>
          </p:cNvPr>
          <p:cNvSpPr txBox="1"/>
          <p:nvPr/>
        </p:nvSpPr>
        <p:spPr>
          <a:xfrm>
            <a:off x="889986" y="3705154"/>
            <a:ext cx="2669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We just change the basis: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55AD44-78BA-3297-83A9-6118C8BD3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46" y="3711095"/>
            <a:ext cx="3187620" cy="3415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5258C4-85F4-9B5B-7400-A674131D1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736" y="4165226"/>
            <a:ext cx="6096528" cy="6248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D19528-B17A-1EF4-DDC7-CCE22545E1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346" y="5753629"/>
            <a:ext cx="4804819" cy="8397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185C1E-1B40-6E30-9CA9-0D8039B896F8}"/>
              </a:ext>
            </a:extLst>
          </p:cNvPr>
          <p:cNvSpPr txBox="1"/>
          <p:nvPr/>
        </p:nvSpPr>
        <p:spPr>
          <a:xfrm>
            <a:off x="889986" y="487785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A huge amount of subtlety here!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F8CF6E-FEDF-BF61-5E58-FE4C3D11EC38}"/>
              </a:ext>
            </a:extLst>
          </p:cNvPr>
          <p:cNvSpPr txBox="1"/>
          <p:nvPr/>
        </p:nvSpPr>
        <p:spPr>
          <a:xfrm>
            <a:off x="889986" y="5246016"/>
            <a:ext cx="171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0000"/>
                </a:solidFill>
                <a:effectLst/>
                <a:latin typeface="Linux Libertine"/>
              </a:rPr>
              <a:t>Final Result: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7C613-F152-3135-8C14-DA90FECD2047}"/>
              </a:ext>
            </a:extLst>
          </p:cNvPr>
          <p:cNvSpPr txBox="1"/>
          <p:nvPr/>
        </p:nvSpPr>
        <p:spPr>
          <a:xfrm>
            <a:off x="2338526" y="5246016"/>
            <a:ext cx="7879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A simple change of basis on (maybe all) qubits leads to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nux Libertine"/>
              </a:rPr>
              <a:t>derisre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 state.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45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9"/>
    </mc:Choice>
    <mc:Fallback xmlns="">
      <p:transition spd="slow" advTm="4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23" grpId="0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878E-C1D4-4749-13E8-B1F54ADB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in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10A6E8-8AA9-9EF1-1FF9-BA5EA2F699DC}"/>
                  </a:ext>
                </a:extLst>
              </p:cNvPr>
              <p:cNvSpPr txBox="1"/>
              <p:nvPr/>
            </p:nvSpPr>
            <p:spPr>
              <a:xfrm>
                <a:off x="1091583" y="2037692"/>
                <a:ext cx="37352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b="0" i="0" dirty="0">
                    <a:solidFill>
                      <a:srgbClr val="000000"/>
                    </a:solidFill>
                    <a:effectLst/>
                    <a:latin typeface="Linux Libertine"/>
                  </a:rPr>
                  <a:t>Create particles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𝑣𝑎𝑐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&gt;.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effectLst/>
                  <a:latin typeface="Linux Libertin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10A6E8-8AA9-9EF1-1FF9-BA5EA2F69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83" y="2037692"/>
                <a:ext cx="3735280" cy="369332"/>
              </a:xfrm>
              <a:prstGeom prst="rect">
                <a:avLst/>
              </a:prstGeom>
              <a:blipFill>
                <a:blip r:embed="rId3"/>
                <a:stretch>
                  <a:fillRect l="-1305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A39B43-AC44-28C3-E53D-A4DA87438BCA}"/>
                  </a:ext>
                </a:extLst>
              </p:cNvPr>
              <p:cNvSpPr txBox="1"/>
              <p:nvPr/>
            </p:nvSpPr>
            <p:spPr>
              <a:xfrm>
                <a:off x="6415665" y="2037692"/>
                <a:ext cx="43285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Linux Libertine"/>
                  </a:rPr>
                  <a:t>In desired wave-function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Linux Libertine"/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Linux Libertine"/>
                  </a:rPr>
                  <a:t> 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A39B43-AC44-28C3-E53D-A4DA87438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665" y="2037692"/>
                <a:ext cx="4328535" cy="369332"/>
              </a:xfrm>
              <a:prstGeom prst="rect">
                <a:avLst/>
              </a:prstGeom>
              <a:blipFill>
                <a:blip r:embed="rId4"/>
                <a:stretch>
                  <a:fillRect l="-1125" t="-21311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A524403-DEEF-A499-0A28-E96D82126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55" y="2382255"/>
            <a:ext cx="4663736" cy="4327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A7335-4540-7505-4404-7C7D1E25F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380" y="2428202"/>
            <a:ext cx="4816820" cy="4235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8A2B97-01BB-717B-5CE8-0C31F6B89CCF}"/>
                  </a:ext>
                </a:extLst>
              </p:cNvPr>
              <p:cNvSpPr txBox="1"/>
              <p:nvPr/>
            </p:nvSpPr>
            <p:spPr>
              <a:xfrm>
                <a:off x="10892900" y="4257263"/>
                <a:ext cx="8383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on lattice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8A2B97-01BB-717B-5CE8-0C31F6B89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2900" y="4257263"/>
                <a:ext cx="838371" cy="553998"/>
              </a:xfrm>
              <a:prstGeom prst="rect">
                <a:avLst/>
              </a:prstGeom>
              <a:blipFill>
                <a:blip r:embed="rId7"/>
                <a:stretch>
                  <a:fillRect l="-17518" t="-23077" r="-1678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303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2"/>
    </mc:Choice>
    <mc:Fallback xmlns="">
      <p:transition spd="slow" advTm="2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41F0-B853-E238-5DF4-E955ED04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in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F90E4-6AA3-1DF9-41D4-B73878F5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7" y="1926749"/>
            <a:ext cx="2618563" cy="745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42132-BC0F-493A-2A33-777EFFA40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062" y="1926750"/>
            <a:ext cx="2839277" cy="745429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6848938-5BC3-0119-7AA1-B325FE35000A}"/>
              </a:ext>
            </a:extLst>
          </p:cNvPr>
          <p:cNvCxnSpPr/>
          <p:nvPr/>
        </p:nvCxnSpPr>
        <p:spPr>
          <a:xfrm rot="10800000" flipV="1">
            <a:off x="3861786" y="2530135"/>
            <a:ext cx="1677880" cy="56817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928864-7A8F-48E0-F954-980750A34486}"/>
              </a:ext>
            </a:extLst>
          </p:cNvPr>
          <p:cNvSpPr txBox="1"/>
          <p:nvPr/>
        </p:nvSpPr>
        <p:spPr>
          <a:xfrm>
            <a:off x="1550746" y="2913641"/>
            <a:ext cx="275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Normalization function.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044ABE-64A4-6F4A-9C61-899DD1D3FE08}"/>
              </a:ext>
            </a:extLst>
          </p:cNvPr>
          <p:cNvSpPr txBox="1"/>
          <p:nvPr/>
        </p:nvSpPr>
        <p:spPr>
          <a:xfrm>
            <a:off x="1024128" y="3742450"/>
            <a:ext cx="556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We’re done? Can circuit model implement        ?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728B9E-273B-69DA-6E24-C30FEA430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861" y="3733844"/>
            <a:ext cx="252270" cy="386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40E9F1-42D5-B4A2-2A44-FB9B17056D26}"/>
              </a:ext>
            </a:extLst>
          </p:cNvPr>
          <p:cNvSpPr txBox="1"/>
          <p:nvPr/>
        </p:nvSpPr>
        <p:spPr>
          <a:xfrm>
            <a:off x="1024127" y="4145131"/>
            <a:ext cx="253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Linux Libertine"/>
              </a:rPr>
              <a:t>Still there is a problem.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BA80B7-8715-FC13-E6AB-8AB390197F36}"/>
              </a:ext>
            </a:extLst>
          </p:cNvPr>
          <p:cNvSpPr txBox="1"/>
          <p:nvPr/>
        </p:nvSpPr>
        <p:spPr>
          <a:xfrm>
            <a:off x="1485766" y="4588273"/>
            <a:ext cx="186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inux Libertine"/>
              </a:rPr>
              <a:t>is non-unitary! </a:t>
            </a:r>
            <a:endParaRPr lang="en-US" b="0" i="0" dirty="0">
              <a:solidFill>
                <a:srgbClr val="FF0000"/>
              </a:solidFill>
              <a:effectLst/>
              <a:latin typeface="Linux Libertin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05B72D-BE20-98CB-C9D1-5F9344E5B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26" y="4489534"/>
            <a:ext cx="461639" cy="588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3B4A7D-ADC5-7EA0-80A4-C864590808FB}"/>
              </a:ext>
            </a:extLst>
          </p:cNvPr>
          <p:cNvSpPr txBox="1"/>
          <p:nvPr/>
        </p:nvSpPr>
        <p:spPr>
          <a:xfrm>
            <a:off x="1024126" y="5485725"/>
            <a:ext cx="4219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inux Libertine"/>
              </a:rPr>
              <a:t>We employ a trick!</a:t>
            </a:r>
            <a:endParaRPr lang="en-US" b="0" i="0" dirty="0">
              <a:solidFill>
                <a:srgbClr val="FF0000"/>
              </a:solidFill>
              <a:effectLst/>
              <a:latin typeface="Linux Liberti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E34BE-D428-8802-2CCE-E2787FFE2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413" y="2470674"/>
            <a:ext cx="4816820" cy="4235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74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44"/>
    </mc:Choice>
    <mc:Fallback xmlns="">
      <p:transition spd="slow" advTm="3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F8BC-11D9-3805-2252-E0F234C0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Prerequisite, What is </a:t>
            </a:r>
            <a:r>
              <a:rPr lang="en-US" dirty="0" err="1"/>
              <a:t>qft</a:t>
            </a:r>
            <a:r>
              <a:rPr lang="en-US" dirty="0"/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A37D50-97C9-3477-E28D-F4F4B5F059D3}"/>
              </a:ext>
            </a:extLst>
          </p:cNvPr>
          <p:cNvSpPr txBox="1">
            <a:spLocks/>
          </p:cNvSpPr>
          <p:nvPr/>
        </p:nvSpPr>
        <p:spPr>
          <a:xfrm>
            <a:off x="651262" y="2466058"/>
            <a:ext cx="4808501" cy="88674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Just plug Quantum D.O.Fs, </a:t>
            </a:r>
          </a:p>
          <a:p>
            <a:r>
              <a:rPr lang="en-US" dirty="0"/>
              <a:t>Or quantum harmonic oscillators.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9C27AF-41D9-C081-35CD-B703E331C9C7}"/>
              </a:ext>
            </a:extLst>
          </p:cNvPr>
          <p:cNvSpPr txBox="1">
            <a:spLocks/>
          </p:cNvSpPr>
          <p:nvPr/>
        </p:nvSpPr>
        <p:spPr>
          <a:xfrm>
            <a:off x="651262" y="5094274"/>
            <a:ext cx="4808501" cy="133458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simple description of QFT.</a:t>
            </a:r>
          </a:p>
          <a:p>
            <a:r>
              <a:rPr lang="en-US" dirty="0"/>
              <a:t>It’s quite interesting …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C08658-A1F6-34C2-3560-755CDD864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3" t="7432" r="8798" b="8838"/>
          <a:stretch/>
        </p:blipFill>
        <p:spPr>
          <a:xfrm>
            <a:off x="7570489" y="1335024"/>
            <a:ext cx="3970248" cy="3148817"/>
          </a:xfrm>
          <a:prstGeom prst="rect">
            <a:avLst/>
          </a:prstGeom>
        </p:spPr>
      </p:pic>
      <p:pic>
        <p:nvPicPr>
          <p:cNvPr id="3074" name="Picture 2" descr="This Is Why Quantum Field Theory Is More Fundamental Than Quantum Mechanics">
            <a:extLst>
              <a:ext uri="{FF2B5EF4-FFF2-40B4-BE49-F238E27FC236}">
                <a16:creationId xmlns:a16="http://schemas.microsoft.com/office/drawing/2014/main" id="{C12DB7BA-5DF6-404C-AF68-6608239B0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907" y="4591175"/>
            <a:ext cx="2779776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2F58F-73E5-20CE-0B2A-911768B69127}"/>
              </a:ext>
            </a:extLst>
          </p:cNvPr>
          <p:cNvSpPr txBox="1">
            <a:spLocks/>
          </p:cNvSpPr>
          <p:nvPr/>
        </p:nvSpPr>
        <p:spPr>
          <a:xfrm>
            <a:off x="1024128" y="1470735"/>
            <a:ext cx="4808501" cy="4660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Especially for Danial &amp; Mohammad-Hassan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518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38"/>
    </mc:Choice>
    <mc:Fallback xmlns="">
      <p:transition spd="slow" advTm="54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41F0-B853-E238-5DF4-E955ED04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in states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B69D7-1F18-D2A2-B00B-1CC2EF6C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49" y="1780005"/>
            <a:ext cx="4663844" cy="609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3447B-5BDF-5D73-E191-EADA62388CAC}"/>
              </a:ext>
            </a:extLst>
          </p:cNvPr>
          <p:cNvSpPr txBox="1"/>
          <p:nvPr/>
        </p:nvSpPr>
        <p:spPr>
          <a:xfrm>
            <a:off x="899841" y="1900166"/>
            <a:ext cx="3743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Employ an ancilla qubit and define: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B5E3C-CDE2-6641-C89F-4E94CFBA0F94}"/>
              </a:ext>
            </a:extLst>
          </p:cNvPr>
          <p:cNvSpPr txBox="1"/>
          <p:nvPr/>
        </p:nvSpPr>
        <p:spPr>
          <a:xfrm>
            <a:off x="935351" y="2748422"/>
            <a:ext cx="2340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It can be seen easily: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38D978-BA94-86A4-13D0-6A712089C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29" b="20013"/>
          <a:stretch/>
        </p:blipFill>
        <p:spPr>
          <a:xfrm>
            <a:off x="3491056" y="2404471"/>
            <a:ext cx="3711859" cy="1142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1315EE-2B7F-9F61-B50B-924CE25DC518}"/>
                  </a:ext>
                </a:extLst>
              </p:cNvPr>
              <p:cNvSpPr txBox="1"/>
              <p:nvPr/>
            </p:nvSpPr>
            <p:spPr>
              <a:xfrm>
                <a:off x="935351" y="4113944"/>
                <a:ext cx="8546000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Linux Libertine"/>
                  </a:rPr>
                  <a:t>Simulate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Linux Libertine"/>
                  </a:rPr>
                  <a:t> with Suzuki-Trotter formula                 implement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Linux Libertine"/>
                  </a:rPr>
                  <a:t> state on lattice.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1315EE-2B7F-9F61-B50B-924CE25DC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1" y="4113944"/>
                <a:ext cx="8546000" cy="394082"/>
              </a:xfrm>
              <a:prstGeom prst="rect">
                <a:avLst/>
              </a:prstGeom>
              <a:blipFill>
                <a:blip r:embed="rId5"/>
                <a:stretch>
                  <a:fillRect l="-571" t="-107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787EBC8-0B91-2461-8C06-44A36F0A117D}"/>
              </a:ext>
            </a:extLst>
          </p:cNvPr>
          <p:cNvSpPr txBox="1"/>
          <p:nvPr/>
        </p:nvSpPr>
        <p:spPr>
          <a:xfrm>
            <a:off x="935351" y="4681748"/>
            <a:ext cx="6406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Global phase is irrelevant.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Linux Libertine"/>
              </a:rPr>
              <a:t>Discard ancilla qubit.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Linux Libertine"/>
              </a:rPr>
              <a:t>In states are eigenstates of momentum!</a:t>
            </a:r>
            <a:r>
              <a:rPr lang="en-US" dirty="0">
                <a:solidFill>
                  <a:srgbClr val="000000"/>
                </a:solidFill>
                <a:latin typeface="Linux Libertine"/>
                <a:sym typeface="Wingdings" panose="05000000000000000000" pitchFamily="2" charset="2"/>
              </a:rPr>
              <a:t>?</a:t>
            </a:r>
            <a:endParaRPr lang="en-US" dirty="0">
              <a:solidFill>
                <a:srgbClr val="000000"/>
              </a:solidFill>
              <a:latin typeface="Linux Libertine"/>
            </a:endParaRPr>
          </a:p>
          <a:p>
            <a:pPr marL="342900" indent="-342900">
              <a:buFont typeface="+mj-lt"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BD5AE7-7D4F-F785-613E-1C32FD187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63" y="3528166"/>
            <a:ext cx="3793486" cy="576358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55472C-1510-F754-4ED5-BF459F8DD4B1}"/>
              </a:ext>
            </a:extLst>
          </p:cNvPr>
          <p:cNvSpPr/>
          <p:nvPr/>
        </p:nvSpPr>
        <p:spPr>
          <a:xfrm>
            <a:off x="5101649" y="4223731"/>
            <a:ext cx="730980" cy="20262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7395F0-3762-F901-84F5-73F806323047}"/>
                  </a:ext>
                </a:extLst>
              </p:cNvPr>
              <p:cNvSpPr txBox="1"/>
              <p:nvPr/>
            </p:nvSpPr>
            <p:spPr>
              <a:xfrm>
                <a:off x="935351" y="5720258"/>
                <a:ext cx="11031748" cy="94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FF0000"/>
                    </a:solidFill>
                    <a:effectLst/>
                    <a:latin typeface="Linux Libertine"/>
                  </a:rPr>
                  <a:t>Not a problem! </a:t>
                </a:r>
                <a:r>
                  <a:rPr lang="en-US" b="0" i="0" dirty="0">
                    <a:solidFill>
                      <a:srgbClr val="00B0F0"/>
                    </a:solidFill>
                    <a:effectLst/>
                    <a:latin typeface="Linux Libertine"/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00B0F0"/>
                    </a:solidFill>
                    <a:effectLst/>
                    <a:latin typeface="Linux Libertine"/>
                    <a:sym typeface="Wingdings" panose="05000000000000000000" pitchFamily="2" charset="2"/>
                  </a:rPr>
                  <a:t> implementation’s complexity is independent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0" i="0" dirty="0">
                    <a:solidFill>
                      <a:srgbClr val="00B0F0"/>
                    </a:solidFill>
                    <a:effectLst/>
                    <a:latin typeface="Linux Libertine"/>
                    <a:sym typeface="Wingdings" panose="05000000000000000000" pitchFamily="2" charset="2"/>
                  </a:rPr>
                  <a:t>  </a:t>
                </a:r>
                <a:r>
                  <a:rPr lang="en-US" b="0" i="0" dirty="0">
                    <a:solidFill>
                      <a:srgbClr val="00B0F0"/>
                    </a:solidFill>
                    <a:effectLst/>
                    <a:latin typeface="Linux Libertine"/>
                  </a:rPr>
                  <a:t> </a:t>
                </a:r>
                <a:r>
                  <a:rPr lang="en-US" dirty="0">
                    <a:solidFill>
                      <a:srgbClr val="00B0F0"/>
                    </a:solidFill>
                    <a:latin typeface="Linux Libertine"/>
                    <a:sym typeface="Wingdings" panose="05000000000000000000" pitchFamily="2" charset="2"/>
                  </a:rPr>
                  <a:t> repeat it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endParaRPr lang="en-US" dirty="0">
                  <a:solidFill>
                    <a:srgbClr val="00B0F0"/>
                  </a:solidFill>
                  <a:latin typeface="Linux Libertine"/>
                  <a:sym typeface="Wingdings" panose="05000000000000000000" pitchFamily="2" charset="2"/>
                </a:endParaRPr>
              </a:p>
              <a:p>
                <a:r>
                  <a:rPr lang="en-US" dirty="0">
                    <a:solidFill>
                      <a:srgbClr val="00B0F0"/>
                    </a:solidFill>
                    <a:latin typeface="Linux Libertine"/>
                    <a:sym typeface="Wingdings" panose="05000000000000000000" pitchFamily="2" charset="2"/>
                  </a:rPr>
                  <a:t>			         superpositions of different and elegant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rgbClr val="00B0F0"/>
                    </a:solidFill>
                    <a:latin typeface="Linux Libertine"/>
                    <a:sym typeface="Wingdings" panose="05000000000000000000" pitchFamily="2" charset="2"/>
                  </a:rPr>
                  <a:t> leads to momentum states.</a:t>
                </a:r>
              </a:p>
              <a:p>
                <a:r>
                  <a:rPr lang="en-US" dirty="0">
                    <a:solidFill>
                      <a:srgbClr val="00B0F0"/>
                    </a:solidFill>
                    <a:latin typeface="Linux Libertine"/>
                    <a:sym typeface="Wingdings" panose="05000000000000000000" pitchFamily="2" charset="2"/>
                  </a:rPr>
                  <a:t>			          </a:t>
                </a:r>
                <a:endParaRPr lang="en-US" b="0" i="0" dirty="0">
                  <a:solidFill>
                    <a:srgbClr val="FF0000"/>
                  </a:solidFill>
                  <a:effectLst/>
                  <a:latin typeface="Linux Libertine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7395F0-3762-F901-84F5-73F806323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1" y="5720258"/>
                <a:ext cx="11031748" cy="948080"/>
              </a:xfrm>
              <a:prstGeom prst="rect">
                <a:avLst/>
              </a:prstGeom>
              <a:blipFill>
                <a:blip r:embed="rId7"/>
                <a:stretch>
                  <a:fillRect l="-442" t="-8333" r="-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4952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23"/>
    </mc:Choice>
    <mc:Fallback xmlns="">
      <p:transition spd="slow" advTm="119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1" grpId="0"/>
      <p:bldP spid="24" grpId="0" animBg="1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D444-F79D-9C2B-1F78-E583F2F87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on interactions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4F8F9-A675-B7D2-3CBC-9DE58D022213}"/>
              </a:ext>
            </a:extLst>
          </p:cNvPr>
          <p:cNvSpPr txBox="1"/>
          <p:nvPr/>
        </p:nvSpPr>
        <p:spPr>
          <a:xfrm>
            <a:off x="899841" y="1900166"/>
            <a:ext cx="3743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Linux Libertine"/>
              </a:rPr>
              <a:t>Free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FF0000"/>
                </a:solidFill>
                <a:effectLst/>
                <a:latin typeface="Linux Libertine"/>
                <a:sym typeface="Wingdings" panose="05000000000000000000" pitchFamily="2" charset="2"/>
              </a:rPr>
              <a:t>Interacting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  <a:sym typeface="Wingdings" panose="05000000000000000000" pitchFamily="2" charset="2"/>
              </a:rPr>
              <a:t> theory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D06F0F-0CDF-A618-6E8B-15877E9FFD56}"/>
              </a:ext>
            </a:extLst>
          </p:cNvPr>
          <p:cNvSpPr txBox="1"/>
          <p:nvPr/>
        </p:nvSpPr>
        <p:spPr>
          <a:xfrm>
            <a:off x="899841" y="2269498"/>
            <a:ext cx="7675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Linux Libertine"/>
              </a:rPr>
              <a:t>Turn on coupling adiabatically                             Adiabatic theorem in QM   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1C73C7C-BFC2-2B9E-2062-6DA930A8BC1E}"/>
              </a:ext>
            </a:extLst>
          </p:cNvPr>
          <p:cNvSpPr/>
          <p:nvPr/>
        </p:nvSpPr>
        <p:spPr>
          <a:xfrm>
            <a:off x="4049815" y="2350990"/>
            <a:ext cx="1358283" cy="224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4C0828-3C0A-46CF-C141-61135E310479}"/>
                  </a:ext>
                </a:extLst>
              </p:cNvPr>
              <p:cNvSpPr/>
              <p:nvPr/>
            </p:nvSpPr>
            <p:spPr>
              <a:xfrm>
                <a:off x="899841" y="2760956"/>
                <a:ext cx="10792050" cy="187697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Statement of Adiabatic theorem:</a:t>
                </a:r>
              </a:p>
              <a:p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Hamiltonian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with spectrum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)⟩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Slow change of Hamiltonian (w.r.t problem’s characteristic time)</a:t>
                </a:r>
              </a:p>
              <a:p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4C0828-3C0A-46CF-C141-61135E310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41" y="2760956"/>
                <a:ext cx="10792050" cy="1876971"/>
              </a:xfrm>
              <a:prstGeom prst="rect">
                <a:avLst/>
              </a:prstGeom>
              <a:blipFill>
                <a:blip r:embed="rId3"/>
                <a:stretch>
                  <a:fillRect l="-5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69925B4-8CE5-9251-18C7-B57B35359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0" t="20812" r="44069" b="63568"/>
          <a:stretch/>
        </p:blipFill>
        <p:spPr>
          <a:xfrm>
            <a:off x="1173217" y="4126421"/>
            <a:ext cx="2093766" cy="5115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FA20C3-2163-9DB1-E5A8-567D4785C7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0" t="63006" r="44069" b="26228"/>
          <a:stretch/>
        </p:blipFill>
        <p:spPr>
          <a:xfrm>
            <a:off x="9107989" y="4174484"/>
            <a:ext cx="2459171" cy="4141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1C0661-2D0C-BA9C-E5D9-667E0A06ED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0" t="42732" r="44069" b="40965"/>
          <a:stretch/>
        </p:blipFill>
        <p:spPr>
          <a:xfrm>
            <a:off x="4660777" y="4117543"/>
            <a:ext cx="2246167" cy="572762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166B680A-A0E3-262E-B813-A5D52F47A8C2}"/>
              </a:ext>
            </a:extLst>
          </p:cNvPr>
          <p:cNvSpPr/>
          <p:nvPr/>
        </p:nvSpPr>
        <p:spPr>
          <a:xfrm>
            <a:off x="3284738" y="4270122"/>
            <a:ext cx="1358283" cy="22410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CE4842-9E97-68C8-F411-14D37719B3A0}"/>
              </a:ext>
            </a:extLst>
          </p:cNvPr>
          <p:cNvSpPr txBox="1"/>
          <p:nvPr/>
        </p:nvSpPr>
        <p:spPr>
          <a:xfrm>
            <a:off x="7559162" y="4219257"/>
            <a:ext cx="830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inux Libertine"/>
              </a:rPr>
              <a:t>where</a:t>
            </a:r>
            <a:endParaRPr lang="en-US" b="0" i="0" dirty="0">
              <a:effectLst/>
              <a:latin typeface="Linux Liberti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1D04C8-50F3-237A-4622-AB42507F31B2}"/>
                  </a:ext>
                </a:extLst>
              </p:cNvPr>
              <p:cNvSpPr txBox="1"/>
              <p:nvPr/>
            </p:nvSpPr>
            <p:spPr>
              <a:xfrm>
                <a:off x="899841" y="4750855"/>
                <a:ext cx="7281417" cy="710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1D04C8-50F3-237A-4622-AB42507F3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41" y="4750855"/>
                <a:ext cx="7281417" cy="7103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D0A0656-1A1B-1FD0-F27B-A664E9D7C19F}"/>
              </a:ext>
            </a:extLst>
          </p:cNvPr>
          <p:cNvSpPr txBox="1"/>
          <p:nvPr/>
        </p:nvSpPr>
        <p:spPr>
          <a:xfrm>
            <a:off x="8575829" y="4919259"/>
            <a:ext cx="830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inux Libertine"/>
              </a:rPr>
              <a:t>with</a:t>
            </a:r>
            <a:endParaRPr lang="en-US" b="0" i="0" dirty="0">
              <a:effectLst/>
              <a:latin typeface="Linux Liberti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7871CA-C366-0145-CFC5-D710A237CB96}"/>
                  </a:ext>
                </a:extLst>
              </p:cNvPr>
              <p:cNvSpPr txBox="1"/>
              <p:nvPr/>
            </p:nvSpPr>
            <p:spPr>
              <a:xfrm>
                <a:off x="9922143" y="4930548"/>
                <a:ext cx="14323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0" dirty="0">
                  <a:effectLst/>
                  <a:latin typeface="Linux Libertin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7871CA-C366-0145-CFC5-D710A237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143" y="4930548"/>
                <a:ext cx="143239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49EFACD-1E61-C0A4-7E70-CEB8F337E175}"/>
                  </a:ext>
                </a:extLst>
              </p:cNvPr>
              <p:cNvSpPr txBox="1"/>
              <p:nvPr/>
            </p:nvSpPr>
            <p:spPr>
              <a:xfrm>
                <a:off x="899841" y="5636796"/>
                <a:ext cx="7675988" cy="519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effectLst/>
                    <a:latin typeface="Linux Libertine"/>
                  </a:rPr>
                  <a:t>Characteristic time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i="0" dirty="0">
                    <a:effectLst/>
                    <a:latin typeface="Linux Libertine"/>
                  </a:rPr>
                  <a:t> (natural units).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49EFACD-1E61-C0A4-7E70-CEB8F337E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41" y="5636796"/>
                <a:ext cx="7675988" cy="519309"/>
              </a:xfrm>
              <a:prstGeom prst="rect">
                <a:avLst/>
              </a:prstGeom>
              <a:blipFill>
                <a:blip r:embed="rId7"/>
                <a:stretch>
                  <a:fillRect l="-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258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48"/>
    </mc:Choice>
    <mc:Fallback xmlns="">
      <p:transition spd="slow" advTm="71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  <p:bldP spid="33" grpId="0"/>
      <p:bldP spid="34" grpId="0"/>
      <p:bldP spid="35" grpId="0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D444-F79D-9C2B-1F78-E583F2F87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on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25D18-ACAC-F121-6DF0-0BDD6A78B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29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318AA-9918-578E-44D3-E3300951F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29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406368-4182-D5B2-D48A-60971CAA6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29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F4D799-0477-1F0A-5635-1FC2511E4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38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54419-BFB2-0E38-2E58-F1D26D018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20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4BD11-1C31-7EAB-A87A-453C8CE418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47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BFF86-7B88-80F5-CE1A-0A64AFF44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21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5B22BC-371C-D017-3A2D-C3C433390A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30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7FE304-04ED-050C-1E1E-7652934371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39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20C16E-88AF-EAAD-3DCE-BC29CA7BEC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77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36BED7-3D52-C4F7-7AC7-9322B49727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97" y="190529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7A2E6E-D1DD-84C9-8200-26C1FD3781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797" y="1908320"/>
            <a:ext cx="5462882" cy="3198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DA744D-C502-9825-A4B0-14EC94A5A4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43" y="1908834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5208C8-18CD-34D5-7772-7390F8035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07" y="1911849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952519-F274-9DC4-20E1-B6CA268D2B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17" y="1923764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370163-6F22-8E99-4A88-5E100517A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24" y="1900167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FA28C1-56E4-3E22-2E39-BF8919616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24" y="1914886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BF3ACE-CC7C-09A0-69F2-B1133DD07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185" y="1908832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6B4F16-2C3E-6B80-BA46-CD3C45DD3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91" y="1914886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07B2D7-3776-84CA-664D-065EF0C9D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224" y="1911849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A1E8BA-E61C-FD14-4CB6-A233170F4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43" y="1914673"/>
            <a:ext cx="5443916" cy="3198685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7E1E38-4BB8-843C-FCE1-3B6B7842DCC6}"/>
                  </a:ext>
                </a:extLst>
              </p:cNvPr>
              <p:cNvSpPr txBox="1"/>
              <p:nvPr/>
            </p:nvSpPr>
            <p:spPr>
              <a:xfrm>
                <a:off x="846575" y="1900167"/>
                <a:ext cx="497717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effectLst/>
                    <a:latin typeface="Linux Libertine"/>
                  </a:rPr>
                  <a:t>Wave-packet </a:t>
                </a:r>
                <a:r>
                  <a:rPr lang="en-US" b="0" i="0" dirty="0">
                    <a:effectLst/>
                    <a:latin typeface="Linux Libertine"/>
                    <a:sym typeface="Wingdings" panose="05000000000000000000" pitchFamily="2" charset="2"/>
                  </a:rPr>
                  <a:t> superposition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effectLst/>
                    <a:latin typeface="Linux Libertine"/>
                  </a:rPr>
                  <a:t> eigenstates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i="0" dirty="0">
                    <a:effectLst/>
                    <a:latin typeface="Linux Libertine"/>
                  </a:rPr>
                  <a:t> with different energies.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7E1E38-4BB8-843C-FCE1-3B6B7842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75" y="1900167"/>
                <a:ext cx="4977176" cy="646331"/>
              </a:xfrm>
              <a:prstGeom prst="rect">
                <a:avLst/>
              </a:prstGeom>
              <a:blipFill>
                <a:blip r:embed="rId14"/>
                <a:stretch>
                  <a:fillRect l="-1103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33CC73-A716-C8DB-C291-6B6001E3C42A}"/>
              </a:ext>
            </a:extLst>
          </p:cNvPr>
          <p:cNvSpPr txBox="1"/>
          <p:nvPr/>
        </p:nvSpPr>
        <p:spPr>
          <a:xfrm>
            <a:off x="846575" y="2607233"/>
            <a:ext cx="261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Linux Libertine"/>
              </a:rPr>
              <a:t>So what happens?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E24BE3-EE3A-F645-DBAA-E275788EEB6B}"/>
              </a:ext>
            </a:extLst>
          </p:cNvPr>
          <p:cNvSpPr txBox="1"/>
          <p:nvPr/>
        </p:nvSpPr>
        <p:spPr>
          <a:xfrm>
            <a:off x="846575" y="3174047"/>
            <a:ext cx="5249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Linux Libertine"/>
              </a:rPr>
              <a:t>Different states get different phases and distort the packet.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679D20-125B-8485-BE57-F7992812FFD5}"/>
              </a:ext>
            </a:extLst>
          </p:cNvPr>
          <p:cNvSpPr txBox="1"/>
          <p:nvPr/>
        </p:nvSpPr>
        <p:spPr>
          <a:xfrm>
            <a:off x="846575" y="4119900"/>
            <a:ext cx="339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Linux Libertine"/>
              </a:rPr>
              <a:t>Huge problem in simulation.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47602-2B31-4102-A0EE-7F3A30294B3F}"/>
              </a:ext>
            </a:extLst>
          </p:cNvPr>
          <p:cNvSpPr txBox="1"/>
          <p:nvPr/>
        </p:nvSpPr>
        <p:spPr>
          <a:xfrm>
            <a:off x="837578" y="4919299"/>
            <a:ext cx="2154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B050"/>
                </a:solidFill>
                <a:effectLst/>
                <a:latin typeface="Linux Libertine"/>
              </a:rPr>
              <a:t>The solution is 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4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0"/>
    </mc:Choice>
    <mc:Fallback xmlns="">
      <p:transition spd="slow" advTm="68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5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C907-24AD-246F-5CE6-5AB63542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on interactions</a:t>
            </a:r>
          </a:p>
        </p:txBody>
      </p:sp>
      <p:pic>
        <p:nvPicPr>
          <p:cNvPr id="2050" name="Picture 2" descr="Gaussian Wave Packets">
            <a:extLst>
              <a:ext uri="{FF2B5EF4-FFF2-40B4-BE49-F238E27FC236}">
                <a16:creationId xmlns:a16="http://schemas.microsoft.com/office/drawing/2014/main" id="{BBA48C23-037F-22B5-5739-F448AF02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97558"/>
            <a:ext cx="5333251" cy="421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F56A7D-2A7F-B783-CF42-6A30E8DE4D04}"/>
              </a:ext>
            </a:extLst>
          </p:cNvPr>
          <p:cNvCxnSpPr/>
          <p:nvPr/>
        </p:nvCxnSpPr>
        <p:spPr>
          <a:xfrm>
            <a:off x="6096000" y="6227064"/>
            <a:ext cx="53332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63C147-FCD5-E9D2-43EA-F041D43F7776}"/>
              </a:ext>
            </a:extLst>
          </p:cNvPr>
          <p:cNvSpPr txBox="1"/>
          <p:nvPr/>
        </p:nvSpPr>
        <p:spPr>
          <a:xfrm>
            <a:off x="8459497" y="633679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F9CA9-5050-658A-EF18-3E87B1F4D65B}"/>
              </a:ext>
            </a:extLst>
          </p:cNvPr>
          <p:cNvSpPr txBox="1"/>
          <p:nvPr/>
        </p:nvSpPr>
        <p:spPr>
          <a:xfrm>
            <a:off x="846575" y="1900167"/>
            <a:ext cx="205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Linux Libertine"/>
              </a:rPr>
              <a:t>Technically: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9A0DA-10B7-7395-196E-97FFC93D66BB}"/>
              </a:ext>
            </a:extLst>
          </p:cNvPr>
          <p:cNvSpPr txBox="1"/>
          <p:nvPr/>
        </p:nvSpPr>
        <p:spPr>
          <a:xfrm>
            <a:off x="1024128" y="2443185"/>
            <a:ext cx="49150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Linux Libertine"/>
              </a:rPr>
              <a:t>Dynamical phases arise.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Linux Libertine"/>
              </a:rPr>
              <a:t>Phase out in each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nux Libertine"/>
              </a:rPr>
              <a:t>Introduce new backward-evolution.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Linux Libertine"/>
              </a:rPr>
              <a:t>Physically</a:t>
            </a:r>
            <a:r>
              <a:rPr lang="en-US" dirty="0">
                <a:latin typeface="Linux Libertine"/>
              </a:rPr>
              <a:t>: compensation for partial expansion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79F42-E378-1A6D-5820-66923F89D7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2" t="47079" r="42138" b="37529"/>
          <a:stretch/>
        </p:blipFill>
        <p:spPr>
          <a:xfrm>
            <a:off x="1399830" y="4172794"/>
            <a:ext cx="3630967" cy="8737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53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76"/>
    </mc:Choice>
    <mc:Fallback xmlns="">
      <p:transition spd="slow" advTm="72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45B5-C871-760D-4D8B-F01D52AB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other phases on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CA4CD-A3B6-57EE-89F2-9A717F221A34}"/>
              </a:ext>
            </a:extLst>
          </p:cNvPr>
          <p:cNvSpPr txBox="1"/>
          <p:nvPr/>
        </p:nvSpPr>
        <p:spPr>
          <a:xfrm>
            <a:off x="811064" y="2084832"/>
            <a:ext cx="205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Linux Libertine"/>
              </a:rPr>
              <a:t>Time evolution: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F755C-62AB-7607-E7D8-1A4A131D42A4}"/>
              </a:ext>
            </a:extLst>
          </p:cNvPr>
          <p:cNvSpPr txBox="1"/>
          <p:nvPr/>
        </p:nvSpPr>
        <p:spPr>
          <a:xfrm>
            <a:off x="811064" y="3399782"/>
            <a:ext cx="2242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Linux Libertine"/>
              </a:rPr>
              <a:t>Turn off interaction: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6E875-3BE9-5435-9A9F-563249799EA0}"/>
              </a:ext>
            </a:extLst>
          </p:cNvPr>
          <p:cNvSpPr txBox="1"/>
          <p:nvPr/>
        </p:nvSpPr>
        <p:spPr>
          <a:xfrm>
            <a:off x="811064" y="4657587"/>
            <a:ext cx="2242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B050"/>
                </a:solidFill>
                <a:effectLst/>
                <a:latin typeface="Linux Libertine"/>
              </a:rPr>
              <a:t>Measurements: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2E06B4-A4AD-AF5D-E2DA-F55FE7C256DD}"/>
                  </a:ext>
                </a:extLst>
              </p:cNvPr>
              <p:cNvSpPr txBox="1"/>
              <p:nvPr/>
            </p:nvSpPr>
            <p:spPr>
              <a:xfrm>
                <a:off x="1760974" y="2451608"/>
                <a:ext cx="9720071" cy="80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Linux Libertine"/>
                  </a:rPr>
                  <a:t>Evolution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𝑖𝐻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b="0" i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Linux Libertine"/>
                  </a:rPr>
                  <a:t> is simulated by Suzuki-Trotter formula.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b="0" i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Linux Libertine"/>
                  </a:rPr>
                  <a:t> gates needed.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2E06B4-A4AD-AF5D-E2DA-F55FE7C2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74" y="2451608"/>
                <a:ext cx="9720071" cy="802464"/>
              </a:xfrm>
              <a:prstGeom prst="rect">
                <a:avLst/>
              </a:prstGeom>
              <a:blipFill>
                <a:blip r:embed="rId3"/>
                <a:stretch>
                  <a:fillRect l="-565" t="-1515" b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8CDB599-8945-2367-E6C8-2255EDDFA4E7}"/>
              </a:ext>
            </a:extLst>
          </p:cNvPr>
          <p:cNvSpPr txBox="1"/>
          <p:nvPr/>
        </p:nvSpPr>
        <p:spPr>
          <a:xfrm>
            <a:off x="1760974" y="3876524"/>
            <a:ext cx="5307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inux Libertine"/>
              </a:rPr>
              <a:t>Time-reversed version of the adiabatic turn-on.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inux Libertine"/>
              </a:rPr>
              <a:t>The same complexity.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6A5B95-45A8-70B0-6539-65E61CA2C16B}"/>
                  </a:ext>
                </a:extLst>
              </p:cNvPr>
              <p:cNvSpPr txBox="1"/>
              <p:nvPr/>
            </p:nvSpPr>
            <p:spPr>
              <a:xfrm>
                <a:off x="1760974" y="5077975"/>
                <a:ext cx="5307249" cy="482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Linux Libertine"/>
                  </a:rPr>
                  <a:t>There are methods to simulate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b="1" i="1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acc>
                          </m:sub>
                        </m:sSub>
                        <m:r>
                          <a:rPr lang="en-US" b="0" i="1" dirty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sub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sub>
                    </m:sSub>
                  </m:oMath>
                </a14:m>
                <a:endParaRPr lang="en-US" dirty="0">
                  <a:solidFill>
                    <a:schemeClr val="tx2">
                      <a:lumMod val="75000"/>
                    </a:schemeClr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6A5B95-45A8-70B0-6539-65E61CA2C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74" y="5077975"/>
                <a:ext cx="5307249" cy="482953"/>
              </a:xfrm>
              <a:prstGeom prst="rect">
                <a:avLst/>
              </a:prstGeom>
              <a:blipFill>
                <a:blip r:embed="rId4"/>
                <a:stretch>
                  <a:fillRect l="-1034"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5D5B80-50CA-D749-A55B-109E381B8AA5}"/>
                  </a:ext>
                </a:extLst>
              </p:cNvPr>
              <p:cNvSpPr txBox="1"/>
              <p:nvPr/>
            </p:nvSpPr>
            <p:spPr>
              <a:xfrm>
                <a:off x="1760974" y="5462383"/>
                <a:ext cx="5307249" cy="453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Linux Libertine"/>
                  </a:rPr>
                  <a:t>Creating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  <m:sup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1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latin typeface="Linux Libertine"/>
                  </a:rPr>
                  <a:t> has no cost (independent of V)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5D5B80-50CA-D749-A55B-109E381B8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74" y="5462383"/>
                <a:ext cx="5307249" cy="453009"/>
              </a:xfrm>
              <a:prstGeom prst="rect">
                <a:avLst/>
              </a:prstGeom>
              <a:blipFill>
                <a:blip r:embed="rId5"/>
                <a:stretch>
                  <a:fillRect l="-1034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91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13"/>
    </mc:Choice>
    <mc:Fallback xmlns="">
      <p:transition spd="slow" advTm="40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3BF7-D003-218B-3428-6EBF8A43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45FE5-04CE-065E-7EBD-9D249CC2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09" y="1980327"/>
            <a:ext cx="10668925" cy="3909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EE471-146F-4A12-3A21-82080F970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10" y="1911833"/>
            <a:ext cx="685859" cy="701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43FA3-4184-F292-3CCD-B6A334B7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03" y="2721681"/>
            <a:ext cx="632515" cy="617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316B3-DDD2-7221-8C54-58B7B2B8C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865" y="3369220"/>
            <a:ext cx="762066" cy="685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C901A9-6C62-276C-68D1-88A5FF2E8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441" y="4085345"/>
            <a:ext cx="632515" cy="6248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1EEFCB-5176-8BBD-2140-7DB38AF946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87" y="4973675"/>
            <a:ext cx="693480" cy="7315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152BE4A-3FBE-1425-4432-323297C945FD}"/>
              </a:ext>
            </a:extLst>
          </p:cNvPr>
          <p:cNvSpPr/>
          <p:nvPr/>
        </p:nvSpPr>
        <p:spPr>
          <a:xfrm>
            <a:off x="2061336" y="2195555"/>
            <a:ext cx="1205650" cy="350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1082AD-0EF7-F1E3-54F5-2634CB9023A7}"/>
              </a:ext>
            </a:extLst>
          </p:cNvPr>
          <p:cNvSpPr/>
          <p:nvPr/>
        </p:nvSpPr>
        <p:spPr>
          <a:xfrm>
            <a:off x="3607530" y="2195555"/>
            <a:ext cx="1115394" cy="350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1C1D75-3658-FEB9-AF98-A6F11A2BFA16}"/>
              </a:ext>
            </a:extLst>
          </p:cNvPr>
          <p:cNvSpPr/>
          <p:nvPr/>
        </p:nvSpPr>
        <p:spPr>
          <a:xfrm>
            <a:off x="5104366" y="2180174"/>
            <a:ext cx="1115394" cy="350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028369-7C8D-9F6E-9260-475DBFBEA238}"/>
              </a:ext>
            </a:extLst>
          </p:cNvPr>
          <p:cNvSpPr/>
          <p:nvPr/>
        </p:nvSpPr>
        <p:spPr>
          <a:xfrm>
            <a:off x="6601202" y="2195555"/>
            <a:ext cx="1157624" cy="350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ED24D9-FD75-C36B-D108-B32BA6952156}"/>
              </a:ext>
            </a:extLst>
          </p:cNvPr>
          <p:cNvSpPr/>
          <p:nvPr/>
        </p:nvSpPr>
        <p:spPr>
          <a:xfrm>
            <a:off x="8057140" y="2220154"/>
            <a:ext cx="1157624" cy="350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E8025D-37AF-BD86-6681-48F0B1A4FE9F}"/>
              </a:ext>
            </a:extLst>
          </p:cNvPr>
          <p:cNvSpPr/>
          <p:nvPr/>
        </p:nvSpPr>
        <p:spPr>
          <a:xfrm>
            <a:off x="9572701" y="2212894"/>
            <a:ext cx="1157624" cy="3509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8D70D5-19C8-B3F5-6811-84DFC735B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6615" y="2841460"/>
            <a:ext cx="281964" cy="21871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F6E087-D59D-93A7-4806-49B99E64E03F}"/>
              </a:ext>
            </a:extLst>
          </p:cNvPr>
          <p:cNvSpPr txBox="1"/>
          <p:nvPr/>
        </p:nvSpPr>
        <p:spPr>
          <a:xfrm>
            <a:off x="10648475" y="6272784"/>
            <a:ext cx="137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Linux Libertine"/>
              </a:rPr>
              <a:t>Thank you!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542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92"/>
    </mc:Choice>
    <mc:Fallback xmlns="">
      <p:transition spd="slow" advTm="86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C4BD-7351-5894-A657-B8D6EDEF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Prerequisite, scattering amplitudes!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00A7-09DA-0FBE-E333-8EF28BCEED4F}"/>
              </a:ext>
            </a:extLst>
          </p:cNvPr>
          <p:cNvSpPr txBox="1">
            <a:spLocks/>
          </p:cNvSpPr>
          <p:nvPr/>
        </p:nvSpPr>
        <p:spPr>
          <a:xfrm>
            <a:off x="571364" y="2286000"/>
            <a:ext cx="5882701" cy="51934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Probability amplitude for scattering of particles.</a:t>
            </a:r>
          </a:p>
        </p:txBody>
      </p:sp>
      <p:pic>
        <p:nvPicPr>
          <p:cNvPr id="4" name="pic">
            <a:extLst>
              <a:ext uri="{FF2B5EF4-FFF2-40B4-BE49-F238E27FC236}">
                <a16:creationId xmlns:a16="http://schemas.microsoft.com/office/drawing/2014/main" id="{384DCE50-0465-4ADE-15B7-D5C9DB823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22673" y="1777805"/>
            <a:ext cx="3743267" cy="220161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321F3-2DA9-F61B-09B6-E08DA524A00F}"/>
              </a:ext>
            </a:extLst>
          </p:cNvPr>
          <p:cNvSpPr txBox="1">
            <a:spLocks/>
          </p:cNvSpPr>
          <p:nvPr/>
        </p:nvSpPr>
        <p:spPr>
          <a:xfrm>
            <a:off x="482588" y="4713285"/>
            <a:ext cx="5882701" cy="4720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of all possible intermediate diagrams.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0BB9602-44C6-3349-94D6-A67FF1309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282" y="4434320"/>
            <a:ext cx="42100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C2AA2F-4D73-52BE-3F1A-ABDBAB0F3809}"/>
              </a:ext>
            </a:extLst>
          </p:cNvPr>
          <p:cNvSpPr txBox="1">
            <a:spLocks/>
          </p:cNvSpPr>
          <p:nvPr/>
        </p:nvSpPr>
        <p:spPr>
          <a:xfrm>
            <a:off x="482588" y="5717931"/>
            <a:ext cx="5882701" cy="4128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Formally we define S-Matrix: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29EB5-AF78-E3AD-79C8-7A90706A4A8B}"/>
                  </a:ext>
                </a:extLst>
              </p:cNvPr>
              <p:cNvSpPr txBox="1"/>
              <p:nvPr/>
            </p:nvSpPr>
            <p:spPr>
              <a:xfrm>
                <a:off x="2616263" y="6260824"/>
                <a:ext cx="44730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29EB5-AF78-E3AD-79C8-7A90706A4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63" y="6260824"/>
                <a:ext cx="4473019" cy="276999"/>
              </a:xfrm>
              <a:prstGeom prst="rect">
                <a:avLst/>
              </a:prstGeom>
              <a:blipFill>
                <a:blip r:embed="rId5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7AB9F-2B23-9057-2EE7-574D9FDC39B0}"/>
                  </a:ext>
                </a:extLst>
              </p:cNvPr>
              <p:cNvSpPr txBox="1"/>
              <p:nvPr/>
            </p:nvSpPr>
            <p:spPr>
              <a:xfrm>
                <a:off x="8376628" y="4840626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7AB9F-2B23-9057-2EE7-574D9FDC3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628" y="4840626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17949" r="-179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53DD4-1FDF-5F82-5D8D-3BCDEA1AF77C}"/>
                  </a:ext>
                </a:extLst>
              </p:cNvPr>
              <p:cNvSpPr txBox="1"/>
              <p:nvPr/>
            </p:nvSpPr>
            <p:spPr>
              <a:xfrm>
                <a:off x="9782596" y="4840625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253DD4-1FDF-5F82-5D8D-3BCDEA1A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596" y="4840625"/>
                <a:ext cx="237244" cy="276999"/>
              </a:xfrm>
              <a:prstGeom prst="rect">
                <a:avLst/>
              </a:prstGeom>
              <a:blipFill>
                <a:blip r:embed="rId7"/>
                <a:stretch>
                  <a:fillRect l="-20513" r="-1538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7B9CA1-AE53-E2EC-23F2-7D68C875EF7A}"/>
              </a:ext>
            </a:extLst>
          </p:cNvPr>
          <p:cNvSpPr txBox="1">
            <a:spLocks/>
          </p:cNvSpPr>
          <p:nvPr/>
        </p:nvSpPr>
        <p:spPr>
          <a:xfrm>
            <a:off x="1024128" y="1470735"/>
            <a:ext cx="4808501" cy="4660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Especially for Danial &amp; Mohammad-Hassan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89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26"/>
    </mc:Choice>
    <mc:Fallback xmlns="">
      <p:transition spd="slow" advTm="67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45E2-4A88-007D-2466-A61D36F6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081C09-B7B7-563D-178E-9D0EB9A10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5" y="2063347"/>
            <a:ext cx="5329325" cy="466078"/>
          </a:xfrm>
        </p:spPr>
        <p:txBody>
          <a:bodyPr>
            <a:normAutofit fontScale="92500"/>
          </a:bodyPr>
          <a:lstStyle/>
          <a:p>
            <a:r>
              <a:rPr lang="en-US" dirty="0"/>
              <a:t>Old problem: Computing Scattering amplitudes.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111BFF-E625-9128-7921-30F04674C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11882" r="13503" b="14087"/>
          <a:stretch/>
        </p:blipFill>
        <p:spPr bwMode="auto">
          <a:xfrm>
            <a:off x="6092117" y="2063347"/>
            <a:ext cx="5396022" cy="308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2F50DD-4404-5187-2AF0-1D6C709467D2}"/>
              </a:ext>
            </a:extLst>
          </p:cNvPr>
          <p:cNvSpPr txBox="1">
            <a:spLocks/>
          </p:cNvSpPr>
          <p:nvPr/>
        </p:nvSpPr>
        <p:spPr>
          <a:xfrm>
            <a:off x="1210559" y="2611479"/>
            <a:ext cx="3263788" cy="4660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Feynman Diagrams.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F1F1E0-47D7-3DC5-C801-64235BA4B12A}"/>
              </a:ext>
            </a:extLst>
          </p:cNvPr>
          <p:cNvSpPr txBox="1">
            <a:spLocks/>
          </p:cNvSpPr>
          <p:nvPr/>
        </p:nvSpPr>
        <p:spPr>
          <a:xfrm>
            <a:off x="699978" y="3388171"/>
            <a:ext cx="3263788" cy="21248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Low-coupling limit.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Super-polynomial behavior with precision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34" name="Picture 10" descr="Note (a) for Quantum Phenomena: A New Kind of Science | Online by Stephen  Wolfram [Page 1060]">
            <a:extLst>
              <a:ext uri="{FF2B5EF4-FFF2-40B4-BE49-F238E27FC236}">
                <a16:creationId xmlns:a16="http://schemas.microsoft.com/office/drawing/2014/main" id="{507E34E5-D01F-D6D7-E45F-EEB9D66AC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02" y="5241635"/>
            <a:ext cx="5244452" cy="138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15EE6C-9C43-B3A7-9489-72E273C5CCDC}"/>
              </a:ext>
            </a:extLst>
          </p:cNvPr>
          <p:cNvSpPr txBox="1">
            <a:spLocks/>
          </p:cNvSpPr>
          <p:nvPr/>
        </p:nvSpPr>
        <p:spPr>
          <a:xfrm>
            <a:off x="620965" y="4913749"/>
            <a:ext cx="5329325" cy="11141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Strong coupling, </a:t>
            </a:r>
          </a:p>
          <a:p>
            <a:r>
              <a:rPr lang="en-US" dirty="0"/>
              <a:t>mostly </a:t>
            </a:r>
            <a:r>
              <a:rPr lang="en-US" b="1" dirty="0"/>
              <a:t>unexplored</a:t>
            </a:r>
            <a:r>
              <a:rPr lang="en-US" dirty="0"/>
              <a:t> and </a:t>
            </a:r>
            <a:r>
              <a:rPr lang="en-US" b="1" dirty="0"/>
              <a:t>unknown</a:t>
            </a: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7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13"/>
    </mc:Choice>
    <mc:Fallback xmlns="">
      <p:transition spd="slow" advTm="68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402F-4333-07CA-5638-E6131247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238C3A-44F8-F531-2800-BAA8A028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5" y="2063347"/>
            <a:ext cx="5329325" cy="466078"/>
          </a:xfrm>
        </p:spPr>
        <p:txBody>
          <a:bodyPr>
            <a:normAutofit/>
          </a:bodyPr>
          <a:lstStyle/>
          <a:p>
            <a:r>
              <a:rPr lang="en-US" dirty="0"/>
              <a:t>Digital simulation of QFT advantages: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F45E14-5885-7941-6D07-1EF0AD7B1449}"/>
              </a:ext>
            </a:extLst>
          </p:cNvPr>
          <p:cNvSpPr txBox="1">
            <a:spLocks/>
          </p:cNvSpPr>
          <p:nvPr/>
        </p:nvSpPr>
        <p:spPr>
          <a:xfrm>
            <a:off x="620965" y="2797677"/>
            <a:ext cx="5329325" cy="357764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Polynomial-time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Strong-coupling</a:t>
            </a:r>
          </a:p>
          <a:p>
            <a:pPr marL="0" indent="0">
              <a:buNone/>
            </a:pPr>
            <a:r>
              <a:rPr lang="en-US" dirty="0"/>
              <a:t>It also computes: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Scattering Amplitudes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Running of parameters (to some extent)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Critical exponent in phase transition.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0" name="Picture 2" descr="First quantum computer to pack 100 qubits enters crowded race">
            <a:extLst>
              <a:ext uri="{FF2B5EF4-FFF2-40B4-BE49-F238E27FC236}">
                <a16:creationId xmlns:a16="http://schemas.microsoft.com/office/drawing/2014/main" id="{DC3B9023-08F3-FCA6-0533-8697EF511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500" y="943236"/>
            <a:ext cx="5497035" cy="30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A25F3-0A1E-CBF5-49C2-9425F1BC5594}"/>
              </a:ext>
            </a:extLst>
          </p:cNvPr>
          <p:cNvSpPr txBox="1"/>
          <p:nvPr/>
        </p:nvSpPr>
        <p:spPr>
          <a:xfrm>
            <a:off x="6708776" y="4037252"/>
            <a:ext cx="4738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666666"/>
                </a:solidFill>
                <a:effectLst/>
                <a:latin typeface="-apple-system"/>
              </a:rPr>
              <a:t>The innards of an IBM quantum computer</a:t>
            </a:r>
            <a:endParaRPr lang="en-US" dirty="0"/>
          </a:p>
        </p:txBody>
      </p:sp>
      <p:pic>
        <p:nvPicPr>
          <p:cNvPr id="3" name="Picture 2" descr="Stephen JORDAN | Physicist | PhD | National Institute of Standards and  Technology | NIST | Applied and Computational Mathematics Division |  Research profile">
            <a:extLst>
              <a:ext uri="{FF2B5EF4-FFF2-40B4-BE49-F238E27FC236}">
                <a16:creationId xmlns:a16="http://schemas.microsoft.com/office/drawing/2014/main" id="{07E3BCD5-A200-8307-6EE0-D3CA71FE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297" y="4492006"/>
            <a:ext cx="2020473" cy="202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ohn Preskill – Wikipedia">
            <a:extLst>
              <a:ext uri="{FF2B5EF4-FFF2-40B4-BE49-F238E27FC236}">
                <a16:creationId xmlns:a16="http://schemas.microsoft.com/office/drawing/2014/main" id="{1741D922-E825-B04E-A077-FD3D9D89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13" y="4492007"/>
            <a:ext cx="1517078" cy="202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known Person Icon Png Download - Free Transparent PNG Download - PNGkey">
            <a:extLst>
              <a:ext uri="{FF2B5EF4-FFF2-40B4-BE49-F238E27FC236}">
                <a16:creationId xmlns:a16="http://schemas.microsoft.com/office/drawing/2014/main" id="{A121704F-68B4-D370-8144-541E3365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660" y="4492006"/>
            <a:ext cx="1840875" cy="202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71A52F-A656-9DF6-696D-7CD8FC32BECA}"/>
              </a:ext>
            </a:extLst>
          </p:cNvPr>
          <p:cNvSpPr txBox="1"/>
          <p:nvPr/>
        </p:nvSpPr>
        <p:spPr>
          <a:xfrm>
            <a:off x="6708776" y="6488668"/>
            <a:ext cx="4738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666666"/>
                </a:solidFill>
                <a:effectLst/>
                <a:latin typeface="-apple-system"/>
              </a:rPr>
              <a:t>Guess who is who?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14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526"/>
    </mc:Choice>
    <mc:Fallback xmlns="">
      <p:transition spd="slow" advTm="91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20C4-B75B-BDBA-C3C7-54192CAC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picture of interaction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7731B-8A4C-8897-4A84-FBBD7EAFCF72}"/>
              </a:ext>
            </a:extLst>
          </p:cNvPr>
          <p:cNvSpPr/>
          <p:nvPr/>
        </p:nvSpPr>
        <p:spPr>
          <a:xfrm>
            <a:off x="2050898" y="1704513"/>
            <a:ext cx="8211687" cy="4660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A4369ABD-112A-A20D-A38F-2F46C61C1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1546" y="1825511"/>
            <a:ext cx="2870000" cy="3870000"/>
          </a:xfrm>
          <a:prstGeom prst="rect">
            <a:avLst/>
          </a:prstGeom>
        </p:spPr>
      </p:pic>
      <p:pic>
        <p:nvPicPr>
          <p:cNvPr id="14" name="pic">
            <a:extLst>
              <a:ext uri="{FF2B5EF4-FFF2-40B4-BE49-F238E27FC236}">
                <a16:creationId xmlns:a16="http://schemas.microsoft.com/office/drawing/2014/main" id="{28311F59-9C10-2B02-51C4-8B44CD25C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1363" y="6031828"/>
            <a:ext cx="7989274" cy="333460"/>
          </a:xfrm>
          <a:prstGeom prst="rect">
            <a:avLst/>
          </a:prstGeom>
        </p:spPr>
      </p:pic>
      <p:pic>
        <p:nvPicPr>
          <p:cNvPr id="15" name="pic">
            <a:extLst>
              <a:ext uri="{FF2B5EF4-FFF2-40B4-BE49-F238E27FC236}">
                <a16:creationId xmlns:a16="http://schemas.microsoft.com/office/drawing/2014/main" id="{616C1F52-0ABC-EEB9-0033-1129E1C0F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11" y="2708447"/>
            <a:ext cx="2510000" cy="2510000"/>
          </a:xfrm>
          <a:prstGeom prst="rect">
            <a:avLst/>
          </a:prstGeom>
        </p:spPr>
      </p:pic>
      <p:pic>
        <p:nvPicPr>
          <p:cNvPr id="16" name="pic">
            <a:extLst>
              <a:ext uri="{FF2B5EF4-FFF2-40B4-BE49-F238E27FC236}">
                <a16:creationId xmlns:a16="http://schemas.microsoft.com/office/drawing/2014/main" id="{94412AB6-4B10-BCD1-9592-10DDC5702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6511" y="2715878"/>
            <a:ext cx="2510000" cy="2510000"/>
          </a:xfrm>
          <a:prstGeom prst="rect">
            <a:avLst/>
          </a:prstGeom>
        </p:spPr>
      </p:pic>
      <p:pic>
        <p:nvPicPr>
          <p:cNvPr id="17" name="pic">
            <a:extLst>
              <a:ext uri="{FF2B5EF4-FFF2-40B4-BE49-F238E27FC236}">
                <a16:creationId xmlns:a16="http://schemas.microsoft.com/office/drawing/2014/main" id="{4BF88C52-798B-37EF-DB4C-6ED79BDF3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8470" y="2084832"/>
            <a:ext cx="2870000" cy="3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5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9"/>
    </mc:Choice>
    <mc:Fallback xmlns="">
      <p:transition spd="slow" advTm="28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">
            <a:extLst>
              <a:ext uri="{FF2B5EF4-FFF2-40B4-BE49-F238E27FC236}">
                <a16:creationId xmlns:a16="http://schemas.microsoft.com/office/drawing/2014/main" id="{C3A97924-1D1A-480B-7F1C-3BBA15DF7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2583" y="9480"/>
            <a:ext cx="7900385" cy="6848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E4A0A3-C1A5-949A-0B21-50ABC13F4C75}"/>
              </a:ext>
            </a:extLst>
          </p:cNvPr>
          <p:cNvSpPr txBox="1"/>
          <p:nvPr/>
        </p:nvSpPr>
        <p:spPr>
          <a:xfrm>
            <a:off x="621437" y="754602"/>
            <a:ext cx="27520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5AF7DD-BD96-32C4-9AA5-C857D0A308AF}"/>
              </a:ext>
            </a:extLst>
          </p:cNvPr>
          <p:cNvSpPr txBox="1"/>
          <p:nvPr/>
        </p:nvSpPr>
        <p:spPr>
          <a:xfrm>
            <a:off x="773837" y="907002"/>
            <a:ext cx="27520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">
            <a:extLst>
              <a:ext uri="{FF2B5EF4-FFF2-40B4-BE49-F238E27FC236}">
                <a16:creationId xmlns:a16="http://schemas.microsoft.com/office/drawing/2014/main" id="{4B689D2E-CE64-8860-A519-1FF58BE17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1184" y="4490253"/>
            <a:ext cx="1500000" cy="2050000"/>
          </a:xfrm>
          <a:prstGeom prst="rect">
            <a:avLst/>
          </a:prstGeom>
        </p:spPr>
      </p:pic>
      <p:pic>
        <p:nvPicPr>
          <p:cNvPr id="3" name="pic">
            <a:extLst>
              <a:ext uri="{FF2B5EF4-FFF2-40B4-BE49-F238E27FC236}">
                <a16:creationId xmlns:a16="http://schemas.microsoft.com/office/drawing/2014/main" id="{7573962F-953C-50E9-2EE7-00EC8DA68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75525" y="3201969"/>
            <a:ext cx="1390000" cy="1910000"/>
          </a:xfrm>
          <a:prstGeom prst="rect">
            <a:avLst/>
          </a:prstGeom>
        </p:spPr>
      </p:pic>
      <p:pic>
        <p:nvPicPr>
          <p:cNvPr id="4" name="pic">
            <a:extLst>
              <a:ext uri="{FF2B5EF4-FFF2-40B4-BE49-F238E27FC236}">
                <a16:creationId xmlns:a16="http://schemas.microsoft.com/office/drawing/2014/main" id="{1C1523C8-0C87-3D4B-DD5C-FC258E3B0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0169" y="2208383"/>
            <a:ext cx="1210000" cy="1660000"/>
          </a:xfrm>
          <a:prstGeom prst="rect">
            <a:avLst/>
          </a:prstGeom>
        </p:spPr>
      </p:pic>
      <p:pic>
        <p:nvPicPr>
          <p:cNvPr id="5" name="pic">
            <a:extLst>
              <a:ext uri="{FF2B5EF4-FFF2-40B4-BE49-F238E27FC236}">
                <a16:creationId xmlns:a16="http://schemas.microsoft.com/office/drawing/2014/main" id="{B0ECB489-D3F9-301F-9848-E08B6B103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74417" y="887093"/>
            <a:ext cx="1330000" cy="1900000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E61CE0AF-847A-194E-008F-8C27C54D6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1302" y="754602"/>
            <a:ext cx="1140000" cy="1540000"/>
          </a:xfrm>
          <a:prstGeom prst="rect">
            <a:avLst/>
          </a:prstGeom>
        </p:spPr>
      </p:pic>
      <p:pic>
        <p:nvPicPr>
          <p:cNvPr id="7" name="pic">
            <a:extLst>
              <a:ext uri="{FF2B5EF4-FFF2-40B4-BE49-F238E27FC236}">
                <a16:creationId xmlns:a16="http://schemas.microsoft.com/office/drawing/2014/main" id="{79C79255-A6BA-A0AE-1566-72C66F359D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1184" y="414931"/>
            <a:ext cx="1170000" cy="154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B09EFDF-974C-3BA8-C3B1-CDBA6014FA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0169" y="132766"/>
            <a:ext cx="830312" cy="1023213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B76F8ED1-000E-1BF9-87D8-5BBE42A74F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6843" y="4705253"/>
            <a:ext cx="2960000" cy="1620000"/>
          </a:xfrm>
          <a:prstGeom prst="rect">
            <a:avLst/>
          </a:prstGeom>
        </p:spPr>
      </p:pic>
      <p:pic>
        <p:nvPicPr>
          <p:cNvPr id="11" name="pic">
            <a:extLst>
              <a:ext uri="{FF2B5EF4-FFF2-40B4-BE49-F238E27FC236}">
                <a16:creationId xmlns:a16="http://schemas.microsoft.com/office/drawing/2014/main" id="{F0840BE7-6948-CBAB-2E7D-09C7490AF6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9866" y="4122991"/>
            <a:ext cx="2510000" cy="40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930D9D34-188C-3BF3-8E02-54EBA6CF88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2583" y="2861969"/>
            <a:ext cx="2210000" cy="680000"/>
          </a:xfrm>
          <a:prstGeom prst="rect">
            <a:avLst/>
          </a:prstGeom>
        </p:spPr>
      </p:pic>
      <p:pic>
        <p:nvPicPr>
          <p:cNvPr id="15" name="pic">
            <a:extLst>
              <a:ext uri="{FF2B5EF4-FFF2-40B4-BE49-F238E27FC236}">
                <a16:creationId xmlns:a16="http://schemas.microsoft.com/office/drawing/2014/main" id="{C5439FD7-36BC-2F36-B2F5-B581B143F92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36"/>
          <a:stretch/>
        </p:blipFill>
        <p:spPr>
          <a:xfrm>
            <a:off x="10252968" y="2037093"/>
            <a:ext cx="1939032" cy="1500000"/>
          </a:xfrm>
          <a:prstGeom prst="rect">
            <a:avLst/>
          </a:prstGeom>
        </p:spPr>
      </p:pic>
      <p:pic>
        <p:nvPicPr>
          <p:cNvPr id="16" name="pic">
            <a:extLst>
              <a:ext uri="{FF2B5EF4-FFF2-40B4-BE49-F238E27FC236}">
                <a16:creationId xmlns:a16="http://schemas.microsoft.com/office/drawing/2014/main" id="{F489E446-F2B1-1202-B028-ADC0FA7B7C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1367" y="1561101"/>
            <a:ext cx="1910000" cy="430000"/>
          </a:xfrm>
          <a:prstGeom prst="rect">
            <a:avLst/>
          </a:prstGeom>
        </p:spPr>
      </p:pic>
      <p:pic>
        <p:nvPicPr>
          <p:cNvPr id="20" name="pic">
            <a:extLst>
              <a:ext uri="{FF2B5EF4-FFF2-40B4-BE49-F238E27FC236}">
                <a16:creationId xmlns:a16="http://schemas.microsoft.com/office/drawing/2014/main" id="{7A90B8B2-392B-50C0-C2A1-64388975E5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830" y="984015"/>
            <a:ext cx="2290000" cy="680000"/>
          </a:xfrm>
          <a:prstGeom prst="rect">
            <a:avLst/>
          </a:prstGeom>
        </p:spPr>
      </p:pic>
      <p:pic>
        <p:nvPicPr>
          <p:cNvPr id="21" name="pic">
            <a:extLst>
              <a:ext uri="{FF2B5EF4-FFF2-40B4-BE49-F238E27FC236}">
                <a16:creationId xmlns:a16="http://schemas.microsoft.com/office/drawing/2014/main" id="{AF3BAD5F-88D7-4647-5B59-0A2190161F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23017" y="414602"/>
            <a:ext cx="1610000" cy="6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45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6"/>
    </mc:Choice>
    <mc:Fallback xmlns="">
      <p:transition spd="slow" advTm="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|1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3.1|5.4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2.2|1.4|33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3|0.3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0.2|0.1|0.1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5|16.9|41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32.6|40|4.7|6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|16.6|9.7|33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7.4|11.5|10.9|10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1|0.1|0.1|0.3|0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0.7|21.5|6.9|3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33.6|9.2|7.3|3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25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8.3|18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8.8|20.3|1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10.2|1|4.8|16.7|2.5|1|2|0.4|2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3|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|16.9|13.6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.9|2.6|2.3|1.6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9|0.1|0.4|0.1|0.1|0.3|0.2|0.1|0.2|0.2|0.6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9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1484</TotalTime>
  <Words>1426</Words>
  <Application>Microsoft Office PowerPoint</Application>
  <PresentationFormat>Widescreen</PresentationFormat>
  <Paragraphs>251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-apple-system</vt:lpstr>
      <vt:lpstr>Arial</vt:lpstr>
      <vt:lpstr>Calibri</vt:lpstr>
      <vt:lpstr>Cambria Math</vt:lpstr>
      <vt:lpstr>Linux Libertine</vt:lpstr>
      <vt:lpstr>Tw Cen MT</vt:lpstr>
      <vt:lpstr>Tw Cen MT Condensed</vt:lpstr>
      <vt:lpstr>Wingdings</vt:lpstr>
      <vt:lpstr>Wingdings 3</vt:lpstr>
      <vt:lpstr>Integral</vt:lpstr>
      <vt:lpstr>Quantum Algorithms for Quantum Field Theories</vt:lpstr>
      <vt:lpstr>David mermin’s advice …</vt:lpstr>
      <vt:lpstr>Prerequisite, What is qft? </vt:lpstr>
      <vt:lpstr>Prerequisite, What is qft?</vt:lpstr>
      <vt:lpstr>Prerequisite, scattering amplitudes!</vt:lpstr>
      <vt:lpstr>motivation</vt:lpstr>
      <vt:lpstr>motivation</vt:lpstr>
      <vt:lpstr>the general picture of interaction</vt:lpstr>
      <vt:lpstr>PowerPoint Presentation</vt:lpstr>
      <vt:lpstr>Introduction to the ϕ^4-lattice model</vt:lpstr>
      <vt:lpstr>Introduction to the ϕ^4-lattice model</vt:lpstr>
      <vt:lpstr>Introduction to the ϕ^4-lattice model</vt:lpstr>
      <vt:lpstr>Preparing vacuum state</vt:lpstr>
      <vt:lpstr>Preparing vacuum state</vt:lpstr>
      <vt:lpstr>How to look at ground  state?</vt:lpstr>
      <vt:lpstr>Constructing Ground states</vt:lpstr>
      <vt:lpstr>PowerPoint Presentation</vt:lpstr>
      <vt:lpstr>1-dimensional gaussian wave-functions: Introduction to the problem</vt:lpstr>
      <vt:lpstr>1-dimensional gaussian wave-functions: How to cut gaussian function?</vt:lpstr>
      <vt:lpstr>1-dimensional gaussian wave-functions: periodic cut-off</vt:lpstr>
      <vt:lpstr>1-dimensional gaussian wave-functions: More demonstrations of periodic cut-off</vt:lpstr>
      <vt:lpstr>1-dimensional gaussian wave-functions: Domain of validity</vt:lpstr>
      <vt:lpstr>1-dimensional gaussian wave-functions: Domain of validity …</vt:lpstr>
      <vt:lpstr>1-dimensional gaussian wave-functions: Preparing multi-qubit wave-function |ξ_(σ,μ,N)&gt;</vt:lpstr>
      <vt:lpstr>1-dimensional gaussian wave-functions: Recursive relation of|ξ_(σ,μ,N)&gt;illustrated</vt:lpstr>
      <vt:lpstr>1-dimensional gaussian wave-functions: Recursive relation of|ξ_(σ,μ,N)&gt;illustrated</vt:lpstr>
      <vt:lpstr>PowerPoint Presentation</vt:lpstr>
      <vt:lpstr>PowerPoint Presentation</vt:lpstr>
      <vt:lpstr>PowerPoint Presentation</vt:lpstr>
      <vt:lpstr>1-dimensional gaussian wave-functions: Recursive relation of|ξ_(σ,μ,N)&gt; formula</vt:lpstr>
      <vt:lpstr>1-dimensional gaussian wave-functions: Description of recursive algorithm</vt:lpstr>
      <vt:lpstr>1-dimensional gaussian wave-functions: The circuit of this algorithm</vt:lpstr>
      <vt:lpstr>multi-dimensional case</vt:lpstr>
      <vt:lpstr>multi-dimensional gaussian wave-functions: Generalizing the concepts</vt:lpstr>
      <vt:lpstr>multi-dimensional gaussian wave-functions: Generalizing the concepts</vt:lpstr>
      <vt:lpstr>multi-dimensional gaussian wave-functions: Diagonal case</vt:lpstr>
      <vt:lpstr>multi-dimensional gaussian wave-functions: LDL^T Decomposition and General gaussian wave-functions.</vt:lpstr>
      <vt:lpstr>Preparing in states</vt:lpstr>
      <vt:lpstr>Preparing in states</vt:lpstr>
      <vt:lpstr>Preparing in states</vt:lpstr>
      <vt:lpstr>Turning on interactions</vt:lpstr>
      <vt:lpstr>Turning on interactions</vt:lpstr>
      <vt:lpstr>Turning on interactions</vt:lpstr>
      <vt:lpstr>Notes on other phases on simulation</vt:lpstr>
      <vt:lpstr>The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Algorithms for Quantum Field Theories</dc:title>
  <dc:creator>Elk Cloner</dc:creator>
  <cp:lastModifiedBy>Hossein Mohammadi</cp:lastModifiedBy>
  <cp:revision>63</cp:revision>
  <dcterms:created xsi:type="dcterms:W3CDTF">2022-12-25T09:57:38Z</dcterms:created>
  <dcterms:modified xsi:type="dcterms:W3CDTF">2024-09-26T16:01:41Z</dcterms:modified>
</cp:coreProperties>
</file>